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</p:sldIdLst>
  <p:sldSz cx="18288000" cy="10287000"/>
  <p:notesSz cx="6858000" cy="9144000"/>
  <p:embeddedFontLst>
    <p:embeddedFont>
      <p:font typeface="Arial Nova" panose="020B0504020202020204" pitchFamily="34" charset="0"/>
      <p:regular r:id="rId14"/>
      <p:bold r:id="rId15"/>
      <p:italic r:id="rId16"/>
      <p:boldItalic r:id="rId17"/>
    </p:embeddedFont>
    <p:embeddedFont>
      <p:font typeface="Arial Nova Bold" panose="020B0804020202020204" pitchFamily="34" charset="0"/>
      <p:regular r:id="rId18"/>
      <p:bold r:id="rId19"/>
    </p:embeddedFont>
    <p:embeddedFont>
      <p:font typeface="Arial Nova Bold Italics" panose="020B0604020202020204" charset="0"/>
      <p:regular r:id="rId20"/>
    </p:embeddedFont>
    <p:embeddedFont>
      <p:font typeface="Museo Moderno Italics" panose="020B0604020202020204" charset="0"/>
      <p:regular r:id="rId21"/>
    </p:embeddedFont>
    <p:embeddedFont>
      <p:font typeface="Open Sans" panose="020B0606030504020204" pitchFamily="34" charset="0"/>
      <p:regular r:id="rId22"/>
      <p:bold r:id="rId23"/>
      <p:italic r:id="rId24"/>
      <p:boldItalic r:id="rId25"/>
    </p:embeddedFont>
    <p:embeddedFont>
      <p:font typeface="Rubik Bold" panose="020B0604020202020204" charset="-79"/>
      <p:regular r:id="rId2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01AB937-695D-2453-7DA8-AD0710F29339}" v="8" dt="2025-03-29T13:55:40.058"/>
    <p1510:client id="{2AEEF2AA-F546-B403-7663-F380A714044D}" v="19" dt="2025-03-30T19:58:59.108"/>
    <p1510:client id="{3E7B3E2B-C962-DE9A-AEF2-BC9FD2C8A99A}" v="17" dt="2025-03-29T13:46:21.924"/>
    <p1510:client id="{7B4E7420-A3B9-FECA-1417-BDF67FD86AE2}" v="57" dt="2025-03-31T10:40:23.143"/>
    <p1510:client id="{8119BC89-1426-9FB4-EF6C-EEAF868E09D0}" v="27" dt="2025-03-29T13:42:09.19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>
        <p:guide orient="horz" pos="2160"/>
        <p:guide pos="2880"/>
      </p:guideLst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5.fntdata"/><Relationship Id="rId26" Type="http://schemas.openxmlformats.org/officeDocument/2006/relationships/font" Target="fonts/font13.fntdata"/><Relationship Id="rId3" Type="http://schemas.openxmlformats.org/officeDocument/2006/relationships/slide" Target="slides/slide2.xml"/><Relationship Id="rId21" Type="http://schemas.openxmlformats.org/officeDocument/2006/relationships/font" Target="fonts/font8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5" Type="http://schemas.openxmlformats.org/officeDocument/2006/relationships/font" Target="fonts/font12.fntdata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1.fntdata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font" Target="fonts/font10.fntdata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31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font" Target="fonts/font9.fntdata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jpeg>
</file>

<file path=ppt/media/image10.png>
</file>

<file path=ppt/media/image11.png>
</file>

<file path=ppt/media/image12.svg>
</file>

<file path=ppt/media/image13.png>
</file>

<file path=ppt/media/image14.jpeg>
</file>

<file path=ppt/media/image15.png>
</file>

<file path=ppt/media/image16.svg>
</file>

<file path=ppt/media/image17.png>
</file>

<file path=ppt/media/image18.svg>
</file>

<file path=ppt/media/image19.jpeg>
</file>

<file path=ppt/media/image2.png>
</file>

<file path=ppt/media/image20.png>
</file>

<file path=ppt/media/image21.jpeg>
</file>

<file path=ppt/media/image22.png>
</file>

<file path=ppt/media/image23.png>
</file>

<file path=ppt/media/image24.png>
</file>

<file path=ppt/media/image25.jpeg>
</file>

<file path=ppt/media/image26.png>
</file>

<file path=ppt/media/image27.svg>
</file>

<file path=ppt/media/image3.svg>
</file>

<file path=ppt/media/image4.jpeg>
</file>

<file path=ppt/media/image5.jpeg>
</file>

<file path=ppt/media/image6.png>
</file>

<file path=ppt/media/image7.pn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3/31/2025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 spd="slow">
    <p:push dir="u"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3/31/2025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 spd="slow">
    <p:push dir="u"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3/31/2025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3/31/2025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 spd="slow">
    <p:push dir="u"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3/31/2025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 spd="slow">
    <p:push dir="u"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3/31/2025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 spd="slow">
    <p:push dir="u"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3/31/2025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 spd="slow">
    <p:push dir="u"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3/31/2025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 spd="slow">
    <p:push dir="u"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3/31/2025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 spd="slow">
    <p:push dir="u"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3/31/2025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 spd="slow">
    <p:push dir="u"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3/31/2025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 spd="slow">
    <p:push dir="u"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3/31/2025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ransition spd="slow">
    <p:push dir="u"/>
  </p:transition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0.png"/><Relationship Id="rId4" Type="http://schemas.openxmlformats.org/officeDocument/2006/relationships/image" Target="../media/image3.sv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5.jpeg"/><Relationship Id="rId3" Type="http://schemas.openxmlformats.org/officeDocument/2006/relationships/image" Target="../media/image2.png"/><Relationship Id="rId7" Type="http://schemas.openxmlformats.org/officeDocument/2006/relationships/image" Target="../media/image24.png"/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3.png"/><Relationship Id="rId5" Type="http://schemas.openxmlformats.org/officeDocument/2006/relationships/image" Target="../media/image22.png"/><Relationship Id="rId4" Type="http://schemas.openxmlformats.org/officeDocument/2006/relationships/image" Target="../media/image3.sv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sv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sv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sv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sv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7.png"/><Relationship Id="rId4" Type="http://schemas.openxmlformats.org/officeDocument/2006/relationships/image" Target="../media/image3.sv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sv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svg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sv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3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svg"/><Relationship Id="rId3" Type="http://schemas.openxmlformats.org/officeDocument/2006/relationships/image" Target="../media/image2.png"/><Relationship Id="rId7" Type="http://schemas.openxmlformats.org/officeDocument/2006/relationships/image" Target="../media/image17.png"/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6.svg"/><Relationship Id="rId5" Type="http://schemas.openxmlformats.org/officeDocument/2006/relationships/image" Target="../media/image15.png"/><Relationship Id="rId4" Type="http://schemas.openxmlformats.org/officeDocument/2006/relationships/image" Target="../media/image3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028700" y="7059901"/>
            <a:ext cx="2281745" cy="48135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919"/>
              </a:lnSpc>
            </a:pPr>
            <a:r>
              <a:rPr lang="en-US" sz="2799" spc="-167">
                <a:solidFill>
                  <a:srgbClr val="1D2024"/>
                </a:solidFill>
                <a:latin typeface="Arial Nova"/>
                <a:ea typeface="Arial Nova"/>
                <a:cs typeface="Arial Nova"/>
                <a:sym typeface="Arial Nova"/>
              </a:rPr>
              <a:t>Készítette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1028700" y="1447800"/>
            <a:ext cx="11470311" cy="220920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6456"/>
              </a:lnSpc>
            </a:pPr>
            <a:r>
              <a:rPr lang="en-US" sz="17323" b="1" spc="-1385">
                <a:solidFill>
                  <a:srgbClr val="1D2024"/>
                </a:solidFill>
                <a:latin typeface="Arial Nova Bold"/>
                <a:ea typeface="Arial Nova Bold"/>
                <a:cs typeface="Arial Nova Bold"/>
                <a:sym typeface="Arial Nova Bold"/>
              </a:rPr>
              <a:t>Shopventure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1028700" y="7562545"/>
            <a:ext cx="5508978" cy="33975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799"/>
              </a:lnSpc>
            </a:pPr>
            <a:r>
              <a:rPr lang="en-US" sz="1999" spc="-99">
                <a:solidFill>
                  <a:srgbClr val="1D2024"/>
                </a:solidFill>
                <a:latin typeface="Arial Nova"/>
                <a:ea typeface="Arial Nova"/>
                <a:cs typeface="Arial Nova"/>
                <a:sym typeface="Arial Nova"/>
              </a:rPr>
              <a:t>Agócs Armand, Csizmadia Bence, Gellén László Dávid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1019102" y="4383950"/>
            <a:ext cx="10108043" cy="102547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600"/>
              </a:lnSpc>
            </a:pPr>
            <a:r>
              <a:rPr lang="en-US" sz="8000" b="1" spc="-640">
                <a:solidFill>
                  <a:srgbClr val="1D2024"/>
                </a:solidFill>
                <a:latin typeface="Arial Nova Bold"/>
                <a:ea typeface="Arial Nova Bold"/>
                <a:cs typeface="Arial Nova Bold"/>
                <a:sym typeface="Arial Nova Bold"/>
              </a:rPr>
              <a:t>A te bevásárlóközpontod</a:t>
            </a:r>
          </a:p>
        </p:txBody>
      </p:sp>
      <p:sp>
        <p:nvSpPr>
          <p:cNvPr id="6" name="TextBox 6"/>
          <p:cNvSpPr txBox="1"/>
          <p:nvPr/>
        </p:nvSpPr>
        <p:spPr>
          <a:xfrm rot="5400000">
            <a:off x="13007474" y="4709762"/>
            <a:ext cx="5349966" cy="1097435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90297"/>
              </a:lnSpc>
            </a:pPr>
            <a:r>
              <a:rPr lang="en-US" sz="64498" i="1" spc="-3869">
                <a:solidFill>
                  <a:srgbClr val="1D2024"/>
                </a:solidFill>
                <a:latin typeface="Museo Moderno Italics"/>
                <a:ea typeface="Museo Moderno Italics"/>
                <a:cs typeface="Museo Moderno Italics"/>
                <a:sym typeface="Museo Moderno Italics"/>
              </a:rPr>
              <a:t>E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7259300" y="9210675"/>
            <a:ext cx="152400" cy="200025"/>
          </a:xfrm>
          <a:prstGeom prst="rect">
            <a:avLst/>
          </a:prstGeom>
        </p:spPr>
        <p:txBody>
          <a:bodyPr wrap="none"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1D2024"/>
                </a:solidFill>
                <a:latin typeface="Open Sans"/>
                <a:ea typeface="Open Sans"/>
                <a:cs typeface="Open Sans"/>
                <a:sym typeface="Open Sans"/>
              </a:rPr>
              <a:t>1</a:t>
            </a:r>
          </a:p>
        </p:txBody>
      </p:sp>
    </p:spTree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9444" b="-9444"/>
            </a:stretch>
          </a:blipFill>
        </p:spPr>
      </p:sp>
      <p:sp>
        <p:nvSpPr>
          <p:cNvPr id="3" name="TextBox 3"/>
          <p:cNvSpPr txBox="1"/>
          <p:nvPr/>
        </p:nvSpPr>
        <p:spPr>
          <a:xfrm rot="-7891318">
            <a:off x="-297034" y="143530"/>
            <a:ext cx="3213715" cy="66028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4241"/>
              </a:lnSpc>
            </a:pPr>
            <a:r>
              <a:rPr lang="en-US" sz="38744" i="1" spc="-2324">
                <a:solidFill>
                  <a:srgbClr val="F8F8F8"/>
                </a:solidFill>
                <a:latin typeface="Museo Moderno Italics"/>
                <a:ea typeface="Museo Moderno Italics"/>
                <a:cs typeface="Museo Moderno Italics"/>
                <a:sym typeface="Museo Moderno Italics"/>
              </a:rPr>
              <a:t>E</a:t>
            </a:r>
          </a:p>
        </p:txBody>
      </p:sp>
      <p:sp>
        <p:nvSpPr>
          <p:cNvPr id="4" name="Freeform 4"/>
          <p:cNvSpPr/>
          <p:nvPr/>
        </p:nvSpPr>
        <p:spPr>
          <a:xfrm rot="10267691">
            <a:off x="1002631" y="925379"/>
            <a:ext cx="1507806" cy="1546494"/>
          </a:xfrm>
          <a:custGeom>
            <a:avLst/>
            <a:gdLst/>
            <a:ahLst/>
            <a:cxnLst/>
            <a:rect l="l" t="t" r="r" b="b"/>
            <a:pathLst>
              <a:path w="1507806" h="1546494">
                <a:moveTo>
                  <a:pt x="0" y="0"/>
                </a:moveTo>
                <a:lnTo>
                  <a:pt x="1507807" y="0"/>
                </a:lnTo>
                <a:lnTo>
                  <a:pt x="1507807" y="1546494"/>
                </a:lnTo>
                <a:lnTo>
                  <a:pt x="0" y="154649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pic>
        <p:nvPicPr>
          <p:cNvPr id="5" name="Picture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254644" y="616897"/>
            <a:ext cx="9878537" cy="7974917"/>
          </a:xfrm>
          <a:prstGeom prst="rect">
            <a:avLst/>
          </a:prstGeom>
        </p:spPr>
      </p:pic>
      <p:sp>
        <p:nvSpPr>
          <p:cNvPr id="6" name="TextBox 6"/>
          <p:cNvSpPr txBox="1"/>
          <p:nvPr/>
        </p:nvSpPr>
        <p:spPr>
          <a:xfrm>
            <a:off x="1020357" y="8086719"/>
            <a:ext cx="7652896" cy="11715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691"/>
              </a:lnSpc>
            </a:pPr>
            <a:r>
              <a:rPr lang="en-US" sz="9149" b="1" spc="-731">
                <a:solidFill>
                  <a:srgbClr val="F8F8F8"/>
                </a:solidFill>
                <a:latin typeface="Arial Nova Bold"/>
                <a:ea typeface="Arial Nova Bold"/>
                <a:cs typeface="Arial Nova Bold"/>
                <a:sym typeface="Arial Nova Bold"/>
              </a:rPr>
              <a:t>Időbeosztás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7259300" y="9210675"/>
            <a:ext cx="152400" cy="200025"/>
          </a:xfrm>
          <a:prstGeom prst="rect">
            <a:avLst/>
          </a:prstGeom>
        </p:spPr>
        <p:txBody>
          <a:bodyPr wrap="none"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10</a:t>
            </a:r>
          </a:p>
        </p:txBody>
      </p:sp>
    </p:spTree>
  </p:cSld>
  <p:clrMapOvr>
    <a:masterClrMapping/>
  </p:clrMapOvr>
  <p:transition spd="slow">
    <p:push dir="u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9840" r="-9840"/>
            </a:stretch>
          </a:blipFill>
        </p:spPr>
      </p:sp>
      <p:sp>
        <p:nvSpPr>
          <p:cNvPr id="3" name="TextBox 3"/>
          <p:cNvSpPr txBox="1"/>
          <p:nvPr/>
        </p:nvSpPr>
        <p:spPr>
          <a:xfrm rot="-7750022">
            <a:off x="-528193" y="4970704"/>
            <a:ext cx="3213715" cy="66028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4241"/>
              </a:lnSpc>
            </a:pPr>
            <a:r>
              <a:rPr lang="en-US" sz="38744" i="1" spc="-2324">
                <a:solidFill>
                  <a:srgbClr val="F8F8F8"/>
                </a:solidFill>
                <a:latin typeface="Museo Moderno Italics"/>
                <a:ea typeface="Museo Moderno Italics"/>
                <a:cs typeface="Museo Moderno Italics"/>
                <a:sym typeface="Museo Moderno Italics"/>
              </a:rPr>
              <a:t>E</a:t>
            </a:r>
          </a:p>
        </p:txBody>
      </p:sp>
      <p:sp>
        <p:nvSpPr>
          <p:cNvPr id="4" name="Freeform 4"/>
          <p:cNvSpPr/>
          <p:nvPr/>
        </p:nvSpPr>
        <p:spPr>
          <a:xfrm rot="10408988">
            <a:off x="915331" y="5669427"/>
            <a:ext cx="1507806" cy="1546494"/>
          </a:xfrm>
          <a:custGeom>
            <a:avLst/>
            <a:gdLst/>
            <a:ahLst/>
            <a:cxnLst/>
            <a:rect l="l" t="t" r="r" b="b"/>
            <a:pathLst>
              <a:path w="1507806" h="1546494">
                <a:moveTo>
                  <a:pt x="0" y="0"/>
                </a:moveTo>
                <a:lnTo>
                  <a:pt x="1507807" y="0"/>
                </a:lnTo>
                <a:lnTo>
                  <a:pt x="1507807" y="1546494"/>
                </a:lnTo>
                <a:lnTo>
                  <a:pt x="0" y="154649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grpSp>
        <p:nvGrpSpPr>
          <p:cNvPr id="5" name="Group 5"/>
          <p:cNvGrpSpPr/>
          <p:nvPr/>
        </p:nvGrpSpPr>
        <p:grpSpPr>
          <a:xfrm>
            <a:off x="8190605" y="1733302"/>
            <a:ext cx="1900386" cy="1900386"/>
            <a:chOff x="0" y="0"/>
            <a:chExt cx="13716000" cy="1371600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13716000" cy="13716000"/>
            </a:xfrm>
            <a:custGeom>
              <a:avLst/>
              <a:gdLst/>
              <a:ahLst/>
              <a:cxnLst/>
              <a:rect l="l" t="t" r="r" b="b"/>
              <a:pathLst>
                <a:path w="13716000" h="13716000">
                  <a:moveTo>
                    <a:pt x="6858000" y="0"/>
                  </a:moveTo>
                  <a:cubicBezTo>
                    <a:pt x="3070431" y="0"/>
                    <a:pt x="0" y="3070431"/>
                    <a:pt x="0" y="6858000"/>
                  </a:cubicBezTo>
                  <a:cubicBezTo>
                    <a:pt x="0" y="10645569"/>
                    <a:pt x="3070431" y="13716000"/>
                    <a:pt x="6858000" y="13716000"/>
                  </a:cubicBezTo>
                  <a:cubicBezTo>
                    <a:pt x="10645569" y="13716000"/>
                    <a:pt x="13716000" y="10645569"/>
                    <a:pt x="13716000" y="6858000"/>
                  </a:cubicBezTo>
                  <a:cubicBezTo>
                    <a:pt x="13716000" y="3070431"/>
                    <a:pt x="10645569" y="0"/>
                    <a:pt x="6858000" y="0"/>
                  </a:cubicBezTo>
                  <a:close/>
                </a:path>
              </a:pathLst>
            </a:custGeom>
            <a:blipFill>
              <a:blip r:embed="rId5"/>
              <a:stretch>
                <a:fillRect/>
              </a:stretch>
            </a:blipFill>
          </p:spPr>
        </p:sp>
      </p:grpSp>
      <p:grpSp>
        <p:nvGrpSpPr>
          <p:cNvPr id="7" name="Group 7"/>
          <p:cNvGrpSpPr/>
          <p:nvPr/>
        </p:nvGrpSpPr>
        <p:grpSpPr>
          <a:xfrm>
            <a:off x="8190605" y="4193307"/>
            <a:ext cx="1900386" cy="1900386"/>
            <a:chOff x="0" y="0"/>
            <a:chExt cx="13716000" cy="13716000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13716000" cy="13716000"/>
            </a:xfrm>
            <a:custGeom>
              <a:avLst/>
              <a:gdLst/>
              <a:ahLst/>
              <a:cxnLst/>
              <a:rect l="l" t="t" r="r" b="b"/>
              <a:pathLst>
                <a:path w="13716000" h="13716000">
                  <a:moveTo>
                    <a:pt x="6858000" y="0"/>
                  </a:moveTo>
                  <a:cubicBezTo>
                    <a:pt x="3070431" y="0"/>
                    <a:pt x="0" y="3070431"/>
                    <a:pt x="0" y="6858000"/>
                  </a:cubicBezTo>
                  <a:cubicBezTo>
                    <a:pt x="0" y="10645569"/>
                    <a:pt x="3070431" y="13716000"/>
                    <a:pt x="6858000" y="13716000"/>
                  </a:cubicBezTo>
                  <a:cubicBezTo>
                    <a:pt x="10645569" y="13716000"/>
                    <a:pt x="13716000" y="10645569"/>
                    <a:pt x="13716000" y="6858000"/>
                  </a:cubicBezTo>
                  <a:cubicBezTo>
                    <a:pt x="13716000" y="3070431"/>
                    <a:pt x="10645569" y="0"/>
                    <a:pt x="6858000" y="0"/>
                  </a:cubicBezTo>
                  <a:close/>
                </a:path>
              </a:pathLst>
            </a:custGeom>
            <a:blipFill>
              <a:blip r:embed="rId6"/>
              <a:stretch>
                <a:fillRect/>
              </a:stretch>
            </a:blipFill>
          </p:spPr>
        </p:sp>
      </p:grpSp>
      <p:grpSp>
        <p:nvGrpSpPr>
          <p:cNvPr id="9" name="Group 9"/>
          <p:cNvGrpSpPr/>
          <p:nvPr/>
        </p:nvGrpSpPr>
        <p:grpSpPr>
          <a:xfrm>
            <a:off x="8190605" y="6653313"/>
            <a:ext cx="1900386" cy="1900386"/>
            <a:chOff x="0" y="0"/>
            <a:chExt cx="13716000" cy="13716000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13716000" cy="13716000"/>
            </a:xfrm>
            <a:custGeom>
              <a:avLst/>
              <a:gdLst/>
              <a:ahLst/>
              <a:cxnLst/>
              <a:rect l="l" t="t" r="r" b="b"/>
              <a:pathLst>
                <a:path w="13716000" h="13716000">
                  <a:moveTo>
                    <a:pt x="6858000" y="0"/>
                  </a:moveTo>
                  <a:cubicBezTo>
                    <a:pt x="3070431" y="0"/>
                    <a:pt x="0" y="3070431"/>
                    <a:pt x="0" y="6858000"/>
                  </a:cubicBezTo>
                  <a:cubicBezTo>
                    <a:pt x="0" y="10645569"/>
                    <a:pt x="3070431" y="13716000"/>
                    <a:pt x="6858000" y="13716000"/>
                  </a:cubicBezTo>
                  <a:cubicBezTo>
                    <a:pt x="10645569" y="13716000"/>
                    <a:pt x="13716000" y="10645569"/>
                    <a:pt x="13716000" y="6858000"/>
                  </a:cubicBezTo>
                  <a:cubicBezTo>
                    <a:pt x="13716000" y="3070431"/>
                    <a:pt x="10645569" y="0"/>
                    <a:pt x="6858000" y="0"/>
                  </a:cubicBezTo>
                  <a:close/>
                </a:path>
              </a:pathLst>
            </a:custGeom>
            <a:blipFill>
              <a:blip r:embed="rId7"/>
              <a:stretch>
                <a:fillRect/>
              </a:stretch>
            </a:blipFill>
          </p:spPr>
        </p:sp>
      </p:grpSp>
      <p:sp>
        <p:nvSpPr>
          <p:cNvPr id="11" name="TextBox 11"/>
          <p:cNvSpPr txBox="1"/>
          <p:nvPr/>
        </p:nvSpPr>
        <p:spPr>
          <a:xfrm>
            <a:off x="1028700" y="1247775"/>
            <a:ext cx="5245554" cy="11715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691"/>
              </a:lnSpc>
            </a:pPr>
            <a:r>
              <a:rPr lang="en-US" sz="9149" b="1" spc="-731">
                <a:solidFill>
                  <a:srgbClr val="F8F8F8"/>
                </a:solidFill>
                <a:latin typeface="Arial Nova Bold"/>
                <a:ea typeface="Arial Nova Bold"/>
                <a:cs typeface="Arial Nova Bold"/>
                <a:sym typeface="Arial Nova Bold"/>
              </a:rPr>
              <a:t>Csapatunk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10414841" y="2157341"/>
            <a:ext cx="6844459" cy="64767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160"/>
              </a:lnSpc>
            </a:pPr>
            <a:r>
              <a:rPr lang="en-US" sz="4300" b="1" spc="-344">
                <a:solidFill>
                  <a:srgbClr val="F1F1F1"/>
                </a:solidFill>
                <a:latin typeface="Arial Nova Bold"/>
                <a:ea typeface="Arial Nova Bold"/>
                <a:cs typeface="Arial Nova Bold"/>
                <a:sym typeface="Arial Nova Bold"/>
              </a:rPr>
              <a:t>AGÓCS ARMAND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10414841" y="5412808"/>
            <a:ext cx="4203003" cy="34927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2800"/>
              </a:lnSpc>
            </a:pPr>
            <a:r>
              <a:rPr lang="en-US" sz="2000">
                <a:solidFill>
                  <a:srgbClr val="F1F1F1"/>
                </a:solidFill>
                <a:latin typeface="Arial Nova"/>
                <a:ea typeface="Arial Nova"/>
                <a:cs typeface="Arial Nova"/>
                <a:sym typeface="Arial Nova"/>
              </a:rPr>
              <a:t>JÁTÉK FEJLESZTÉSE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10414841" y="4617346"/>
            <a:ext cx="6844459" cy="64767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160"/>
              </a:lnSpc>
            </a:pPr>
            <a:r>
              <a:rPr lang="en-US" sz="4300" b="1" spc="-344">
                <a:solidFill>
                  <a:srgbClr val="F1F1F1"/>
                </a:solidFill>
                <a:latin typeface="Arial Nova Bold"/>
                <a:ea typeface="Arial Nova Bold"/>
                <a:cs typeface="Arial Nova Bold"/>
                <a:sym typeface="Arial Nova Bold"/>
              </a:rPr>
              <a:t>CSIZMADIA BENCE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10414841" y="7872813"/>
            <a:ext cx="4203003" cy="34927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2800"/>
              </a:lnSpc>
            </a:pPr>
            <a:r>
              <a:rPr lang="en-US" sz="2000">
                <a:solidFill>
                  <a:srgbClr val="F1F1F1"/>
                </a:solidFill>
                <a:latin typeface="Arial Nova"/>
                <a:ea typeface="Arial Nova"/>
                <a:cs typeface="Arial Nova"/>
                <a:sym typeface="Arial Nova"/>
              </a:rPr>
              <a:t>WEBOLDAL FEJLESZTÉSE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10414841" y="7077352"/>
            <a:ext cx="6844459" cy="64767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160"/>
              </a:lnSpc>
            </a:pPr>
            <a:r>
              <a:rPr lang="en-US" sz="4300" b="1" spc="-344">
                <a:solidFill>
                  <a:srgbClr val="F1F1F1"/>
                </a:solidFill>
                <a:latin typeface="Arial Nova Bold"/>
                <a:ea typeface="Arial Nova Bold"/>
                <a:cs typeface="Arial Nova Bold"/>
                <a:sym typeface="Arial Nova Bold"/>
              </a:rPr>
              <a:t>GELLÉN LÁSZLÓ DÁVID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17259300" y="9210675"/>
            <a:ext cx="152400" cy="200025"/>
          </a:xfrm>
          <a:prstGeom prst="rect">
            <a:avLst/>
          </a:prstGeom>
        </p:spPr>
        <p:txBody>
          <a:bodyPr wrap="none"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11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C243847-638E-0C36-BC48-5C4D6BA91BD2}"/>
              </a:ext>
            </a:extLst>
          </p:cNvPr>
          <p:cNvSpPr txBox="1"/>
          <p:nvPr/>
        </p:nvSpPr>
        <p:spPr>
          <a:xfrm>
            <a:off x="10416448" y="3000719"/>
            <a:ext cx="3707175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000">
                <a:solidFill>
                  <a:srgbClr val="F1F1F1"/>
                </a:solidFill>
                <a:latin typeface="Arial Nova"/>
              </a:rPr>
              <a:t>BOLT FEJLESZTÉSE</a:t>
            </a:r>
            <a:endParaRPr lang="en-US"/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50C32AF3-174B-5036-AC56-C1B5F7BF6302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190294" y="1739879"/>
            <a:ext cx="1892943" cy="1888001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</p:spTree>
  </p:cSld>
  <p:clrMapOvr>
    <a:masterClrMapping/>
  </p:clrMapOvr>
  <p:transition spd="slow">
    <p:push dir="u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726339">
            <a:off x="13402752" y="3473395"/>
            <a:ext cx="3340210" cy="3340210"/>
          </a:xfrm>
          <a:custGeom>
            <a:avLst/>
            <a:gdLst/>
            <a:ahLst/>
            <a:cxnLst/>
            <a:rect l="l" t="t" r="r" b="b"/>
            <a:pathLst>
              <a:path w="3340210" h="3340210">
                <a:moveTo>
                  <a:pt x="0" y="0"/>
                </a:moveTo>
                <a:lnTo>
                  <a:pt x="3340210" y="0"/>
                </a:lnTo>
                <a:lnTo>
                  <a:pt x="3340210" y="3340210"/>
                </a:lnTo>
                <a:lnTo>
                  <a:pt x="0" y="334021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TextBox 3"/>
          <p:cNvSpPr txBox="1"/>
          <p:nvPr/>
        </p:nvSpPr>
        <p:spPr>
          <a:xfrm rot="5400000">
            <a:off x="13007474" y="4709762"/>
            <a:ext cx="5349966" cy="1097435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90297"/>
              </a:lnSpc>
            </a:pPr>
            <a:r>
              <a:rPr lang="en-US" sz="64498" i="1" spc="-3869">
                <a:solidFill>
                  <a:srgbClr val="1D2024"/>
                </a:solidFill>
                <a:latin typeface="Museo Moderno Italics"/>
                <a:ea typeface="Museo Moderno Italics"/>
                <a:cs typeface="Museo Moderno Italics"/>
                <a:sym typeface="Museo Moderno Italics"/>
              </a:rPr>
              <a:t>E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17259300" y="9210675"/>
            <a:ext cx="152400" cy="200025"/>
          </a:xfrm>
          <a:prstGeom prst="rect">
            <a:avLst/>
          </a:prstGeom>
        </p:spPr>
        <p:txBody>
          <a:bodyPr wrap="none"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1D2024"/>
                </a:solidFill>
                <a:latin typeface="Open Sans"/>
                <a:ea typeface="Open Sans"/>
                <a:cs typeface="Open Sans"/>
                <a:sym typeface="Open Sans"/>
              </a:rPr>
              <a:t>12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1028700" y="1447800"/>
            <a:ext cx="11470311" cy="220920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6456"/>
              </a:lnSpc>
            </a:pPr>
            <a:r>
              <a:rPr lang="en-US" sz="17323" b="1" spc="-1385">
                <a:solidFill>
                  <a:srgbClr val="1D2024"/>
                </a:solidFill>
                <a:latin typeface="Arial Nova Bold"/>
                <a:ea typeface="Arial Nova Bold"/>
                <a:cs typeface="Arial Nova Bold"/>
                <a:sym typeface="Arial Nova Bold"/>
              </a:rPr>
              <a:t>Shopventure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019102" y="4383950"/>
            <a:ext cx="10108043" cy="102547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600"/>
              </a:lnSpc>
            </a:pPr>
            <a:r>
              <a:rPr lang="en-US" sz="8000" b="1" i="1" spc="-640">
                <a:solidFill>
                  <a:srgbClr val="1D2024"/>
                </a:solidFill>
                <a:latin typeface="Arial Nova Bold Italics"/>
                <a:ea typeface="Arial Nova Bold Italics"/>
                <a:cs typeface="Arial Nova Bold Italics"/>
                <a:sym typeface="Arial Nova Bold Italics"/>
              </a:rPr>
              <a:t>Köszönjük a figyelmet! 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028700" y="7059901"/>
            <a:ext cx="2281745" cy="48135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919"/>
              </a:lnSpc>
            </a:pPr>
            <a:r>
              <a:rPr lang="en-US" sz="2799" spc="-167">
                <a:solidFill>
                  <a:srgbClr val="1D2024"/>
                </a:solidFill>
                <a:latin typeface="Arial Nova"/>
                <a:ea typeface="Arial Nova"/>
                <a:cs typeface="Arial Nova"/>
                <a:sym typeface="Arial Nova"/>
              </a:rPr>
              <a:t>Előadta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028700" y="7562545"/>
            <a:ext cx="5508978" cy="33975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799"/>
              </a:lnSpc>
            </a:pPr>
            <a:r>
              <a:rPr lang="en-US" sz="1999" spc="-99">
                <a:solidFill>
                  <a:srgbClr val="1D2024"/>
                </a:solidFill>
                <a:latin typeface="Arial Nova"/>
                <a:ea typeface="Arial Nova"/>
                <a:cs typeface="Arial Nova"/>
                <a:sym typeface="Arial Nova"/>
              </a:rPr>
              <a:t>Agócs Armand, Csizmadia Bence, Gellén László Dávid</a:t>
            </a:r>
          </a:p>
        </p:txBody>
      </p:sp>
    </p:spTree>
  </p:cSld>
  <p:clrMapOvr>
    <a:masterClrMapping/>
  </p:clrMapOvr>
  <p:transition spd="slow">
    <p:push dir="u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9222" b="-9222"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-1315577" y="-621245"/>
            <a:ext cx="20809523" cy="11803568"/>
            <a:chOff x="0" y="0"/>
            <a:chExt cx="5480698" cy="3108759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5480698" cy="3108759"/>
            </a:xfrm>
            <a:custGeom>
              <a:avLst/>
              <a:gdLst/>
              <a:ahLst/>
              <a:cxnLst/>
              <a:rect l="l" t="t" r="r" b="b"/>
              <a:pathLst>
                <a:path w="5480698" h="3108759">
                  <a:moveTo>
                    <a:pt x="0" y="0"/>
                  </a:moveTo>
                  <a:lnTo>
                    <a:pt x="5480698" y="0"/>
                  </a:lnTo>
                  <a:lnTo>
                    <a:pt x="5480698" y="3108759"/>
                  </a:lnTo>
                  <a:lnTo>
                    <a:pt x="0" y="3108759"/>
                  </a:lnTo>
                  <a:close/>
                </a:path>
              </a:pathLst>
            </a:custGeom>
            <a:solidFill>
              <a:srgbClr val="1D2024">
                <a:alpha val="94902"/>
              </a:srgbClr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5480698" cy="314685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99"/>
                </a:lnSpc>
              </a:pPr>
              <a:endParaRPr/>
            </a:p>
          </p:txBody>
        </p:sp>
      </p:grpSp>
      <p:sp>
        <p:nvSpPr>
          <p:cNvPr id="6" name="TextBox 6"/>
          <p:cNvSpPr txBox="1"/>
          <p:nvPr/>
        </p:nvSpPr>
        <p:spPr>
          <a:xfrm rot="3440989">
            <a:off x="15965218" y="3216557"/>
            <a:ext cx="3213715" cy="66028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4241"/>
              </a:lnSpc>
            </a:pPr>
            <a:r>
              <a:rPr lang="en-US" sz="38744" i="1" spc="-2324">
                <a:solidFill>
                  <a:srgbClr val="F8F8F8"/>
                </a:solidFill>
                <a:latin typeface="Museo Moderno Italics"/>
                <a:ea typeface="Museo Moderno Italics"/>
                <a:cs typeface="Museo Moderno Italics"/>
                <a:sym typeface="Museo Moderno Italics"/>
              </a:rPr>
              <a:t>E</a:t>
            </a:r>
          </a:p>
        </p:txBody>
      </p:sp>
      <p:sp>
        <p:nvSpPr>
          <p:cNvPr id="7" name="Freeform 7"/>
          <p:cNvSpPr/>
          <p:nvPr/>
        </p:nvSpPr>
        <p:spPr>
          <a:xfrm>
            <a:off x="15896178" y="7379034"/>
            <a:ext cx="1507806" cy="1546494"/>
          </a:xfrm>
          <a:custGeom>
            <a:avLst/>
            <a:gdLst/>
            <a:ahLst/>
            <a:cxnLst/>
            <a:rect l="l" t="t" r="r" b="b"/>
            <a:pathLst>
              <a:path w="1507806" h="1546494">
                <a:moveTo>
                  <a:pt x="0" y="0"/>
                </a:moveTo>
                <a:lnTo>
                  <a:pt x="1507806" y="0"/>
                </a:lnTo>
                <a:lnTo>
                  <a:pt x="1507806" y="1546494"/>
                </a:lnTo>
                <a:lnTo>
                  <a:pt x="0" y="154649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8" name="TextBox 8"/>
          <p:cNvSpPr txBox="1"/>
          <p:nvPr/>
        </p:nvSpPr>
        <p:spPr>
          <a:xfrm>
            <a:off x="1028700" y="4652452"/>
            <a:ext cx="8734844" cy="312420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4199"/>
              </a:lnSpc>
            </a:pPr>
            <a:r>
              <a:rPr lang="en-US" sz="2999" spc="-149">
                <a:solidFill>
                  <a:srgbClr val="F8F8F8"/>
                </a:solidFill>
                <a:latin typeface="Arial Nova"/>
                <a:ea typeface="Arial Nova"/>
                <a:cs typeface="Arial Nova"/>
                <a:sym typeface="Arial Nova"/>
              </a:rPr>
              <a:t>Szerettünk volna alkotni egy játékot amivel átélhetünk egy valódi munkát. A bevásárlóközpont irányítása nagyon izgalmasnak tűnik, emiatt ezt a szerepkört választottuk játékunkhoz. Tudtuk, hogy ehhez kell egy jó rendszer, emiatt megbízható eszközöket használtunk főleg a pénzrendszer miatt.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028700" y="1247775"/>
            <a:ext cx="7652896" cy="11715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691"/>
              </a:lnSpc>
            </a:pPr>
            <a:r>
              <a:rPr lang="en-US" sz="9149" b="1" spc="-731">
                <a:solidFill>
                  <a:srgbClr val="F8F8F8"/>
                </a:solidFill>
                <a:latin typeface="Arial Nova Bold"/>
                <a:ea typeface="Arial Nova Bold"/>
                <a:cs typeface="Arial Nova Bold"/>
                <a:sym typeface="Arial Nova Bold"/>
              </a:rPr>
              <a:t>Mi volt a terv?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7259300" y="9210675"/>
            <a:ext cx="152400" cy="200025"/>
          </a:xfrm>
          <a:prstGeom prst="rect">
            <a:avLst/>
          </a:prstGeom>
        </p:spPr>
        <p:txBody>
          <a:bodyPr wrap="none"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F8F8F8"/>
                </a:solidFill>
                <a:latin typeface="Open Sans"/>
                <a:ea typeface="Open Sans"/>
                <a:cs typeface="Open Sans"/>
                <a:sym typeface="Open Sans"/>
              </a:rPr>
              <a:t>2</a:t>
            </a:r>
          </a:p>
        </p:txBody>
      </p:sp>
    </p:spTree>
  </p:cSld>
  <p:clrMapOvr>
    <a:masterClrMapping/>
  </p:clrMapOvr>
  <p:transition spd="slow">
    <p:push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9222" b="-9222"/>
            </a:stretch>
          </a:blipFill>
        </p:spPr>
      </p:sp>
      <p:sp>
        <p:nvSpPr>
          <p:cNvPr id="3" name="TextBox 3"/>
          <p:cNvSpPr txBox="1"/>
          <p:nvPr/>
        </p:nvSpPr>
        <p:spPr>
          <a:xfrm rot="-7891318">
            <a:off x="-297034" y="143530"/>
            <a:ext cx="3213715" cy="66028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4241"/>
              </a:lnSpc>
            </a:pPr>
            <a:r>
              <a:rPr lang="en-US" sz="38744" i="1" spc="-2324">
                <a:solidFill>
                  <a:srgbClr val="F8F8F8"/>
                </a:solidFill>
                <a:latin typeface="Museo Moderno Italics"/>
                <a:ea typeface="Museo Moderno Italics"/>
                <a:cs typeface="Museo Moderno Italics"/>
                <a:sym typeface="Museo Moderno Italics"/>
              </a:rPr>
              <a:t>E</a:t>
            </a:r>
          </a:p>
        </p:txBody>
      </p:sp>
      <p:sp>
        <p:nvSpPr>
          <p:cNvPr id="4" name="Freeform 4"/>
          <p:cNvSpPr/>
          <p:nvPr/>
        </p:nvSpPr>
        <p:spPr>
          <a:xfrm rot="10267691">
            <a:off x="1004018" y="920226"/>
            <a:ext cx="1507806" cy="1546494"/>
          </a:xfrm>
          <a:custGeom>
            <a:avLst/>
            <a:gdLst/>
            <a:ahLst/>
            <a:cxnLst/>
            <a:rect l="l" t="t" r="r" b="b"/>
            <a:pathLst>
              <a:path w="1507806" h="1546494">
                <a:moveTo>
                  <a:pt x="0" y="0"/>
                </a:moveTo>
                <a:lnTo>
                  <a:pt x="1507807" y="0"/>
                </a:lnTo>
                <a:lnTo>
                  <a:pt x="1507807" y="1546494"/>
                </a:lnTo>
                <a:lnTo>
                  <a:pt x="0" y="154649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8524456" y="2004033"/>
            <a:ext cx="8734844" cy="155257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4199"/>
              </a:lnSpc>
            </a:pPr>
            <a:r>
              <a:rPr lang="en-US" sz="2999" spc="-149">
                <a:solidFill>
                  <a:srgbClr val="F8F8F8"/>
                </a:solidFill>
                <a:latin typeface="Arial Nova"/>
                <a:ea typeface="Arial Nova"/>
                <a:cs typeface="Arial Nova"/>
                <a:sym typeface="Arial Nova"/>
              </a:rPr>
              <a:t>A játékot Godot játékmotorral kezdtük el, mivel ez egy tökéletes engine 2D-s fejlesztésre és a nyelve is (GDScript) is megfelelőnek bizonyult.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020357" y="8086719"/>
            <a:ext cx="7652896" cy="11715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691"/>
              </a:lnSpc>
            </a:pPr>
            <a:r>
              <a:rPr lang="en-US" sz="9149" b="1" spc="-731">
                <a:solidFill>
                  <a:srgbClr val="F8F8F8"/>
                </a:solidFill>
                <a:latin typeface="Arial Nova Bold"/>
                <a:ea typeface="Arial Nova Bold"/>
                <a:cs typeface="Arial Nova Bold"/>
                <a:sym typeface="Arial Nova Bold"/>
              </a:rPr>
              <a:t>Megvalósítás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8524456" y="4791472"/>
            <a:ext cx="8734844" cy="155257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4199"/>
              </a:lnSpc>
            </a:pPr>
            <a:r>
              <a:rPr lang="en-US" sz="2999" spc="-149">
                <a:solidFill>
                  <a:srgbClr val="F8F8F8"/>
                </a:solidFill>
                <a:latin typeface="Arial Nova"/>
                <a:ea typeface="Arial Nova"/>
                <a:cs typeface="Arial Nova"/>
                <a:sym typeface="Arial Nova"/>
              </a:rPr>
              <a:t>Hogy könnyedén kezeljük az adatokat és dinamikusan tudjunk dolgozni így Next.js-t választottunk, User Interface pedig ChakraUI lett.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8414825" y="4002830"/>
            <a:ext cx="2503665" cy="71244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880"/>
              </a:lnSpc>
            </a:pPr>
            <a:r>
              <a:rPr lang="en-US" sz="4200" b="1">
                <a:solidFill>
                  <a:srgbClr val="F8F8F8"/>
                </a:solidFill>
                <a:latin typeface="Arial Nova Bold"/>
                <a:ea typeface="Arial Nova Bold"/>
                <a:cs typeface="Arial Nova Bold"/>
                <a:sym typeface="Arial Nova Bold"/>
              </a:rPr>
              <a:t>Weboldal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8414853" y="1299810"/>
            <a:ext cx="1919301" cy="70384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5880"/>
              </a:lnSpc>
            </a:pPr>
            <a:r>
              <a:rPr lang="en-US" sz="4200" b="1" err="1">
                <a:solidFill>
                  <a:srgbClr val="F8F8F8"/>
                </a:solidFill>
                <a:latin typeface="Rubik Bold"/>
                <a:ea typeface="Rubik Bold"/>
                <a:cs typeface="Rubik Bold"/>
                <a:sym typeface="Rubik Bold"/>
              </a:rPr>
              <a:t>Játék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8524456" y="7547609"/>
            <a:ext cx="8734844" cy="155257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4199"/>
              </a:lnSpc>
            </a:pPr>
            <a:r>
              <a:rPr lang="en-US" sz="2999" spc="-149">
                <a:solidFill>
                  <a:srgbClr val="F8F8F8"/>
                </a:solidFill>
                <a:latin typeface="Arial Nova"/>
                <a:ea typeface="Arial Nova"/>
                <a:cs typeface="Arial Nova"/>
                <a:sym typeface="Arial Nova"/>
              </a:rPr>
              <a:t>A weboldal és játék összekapcsolására a legalkalmasabb adatbázis a Supabase volt, így azzal valósítottuk meg a kapcsolatot.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8524456" y="6757498"/>
            <a:ext cx="2503665" cy="71244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880"/>
              </a:lnSpc>
            </a:pPr>
            <a:r>
              <a:rPr lang="en-US" sz="4200" b="1">
                <a:solidFill>
                  <a:srgbClr val="F8F8F8"/>
                </a:solidFill>
                <a:latin typeface="Arial Nova Bold"/>
                <a:ea typeface="Arial Nova Bold"/>
                <a:cs typeface="Arial Nova Bold"/>
                <a:sym typeface="Arial Nova Bold"/>
              </a:rPr>
              <a:t>Adatbázis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17259300" y="9210675"/>
            <a:ext cx="152400" cy="200025"/>
          </a:xfrm>
          <a:prstGeom prst="rect">
            <a:avLst/>
          </a:prstGeom>
        </p:spPr>
        <p:txBody>
          <a:bodyPr wrap="none"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F8F8F8"/>
                </a:solidFill>
                <a:latin typeface="Open Sans"/>
                <a:ea typeface="Open Sans"/>
                <a:cs typeface="Open Sans"/>
                <a:sym typeface="Open Sans"/>
              </a:rPr>
              <a:t>3</a:t>
            </a:r>
          </a:p>
        </p:txBody>
      </p:sp>
    </p:spTree>
  </p:cSld>
  <p:clrMapOvr>
    <a:masterClrMapping/>
  </p:clrMapOvr>
  <p:transition spd="slow">
    <p:push dir="u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9222" b="-9222"/>
            </a:stretch>
          </a:blipFill>
        </p:spPr>
      </p:sp>
      <p:sp>
        <p:nvSpPr>
          <p:cNvPr id="3" name="TextBox 3"/>
          <p:cNvSpPr txBox="1"/>
          <p:nvPr/>
        </p:nvSpPr>
        <p:spPr>
          <a:xfrm rot="537787">
            <a:off x="14782718" y="-3427106"/>
            <a:ext cx="3213715" cy="66028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4241"/>
              </a:lnSpc>
            </a:pPr>
            <a:r>
              <a:rPr lang="en-US" sz="38744" i="1" spc="-2324">
                <a:solidFill>
                  <a:srgbClr val="F8F8F8"/>
                </a:solidFill>
                <a:latin typeface="Museo Moderno Italics"/>
                <a:ea typeface="Museo Moderno Italics"/>
                <a:cs typeface="Museo Moderno Italics"/>
                <a:sym typeface="Museo Moderno Italics"/>
              </a:rPr>
              <a:t>E</a:t>
            </a:r>
          </a:p>
        </p:txBody>
      </p:sp>
      <p:sp>
        <p:nvSpPr>
          <p:cNvPr id="4" name="Freeform 4"/>
          <p:cNvSpPr/>
          <p:nvPr/>
        </p:nvSpPr>
        <p:spPr>
          <a:xfrm rot="18696798">
            <a:off x="16240194" y="872324"/>
            <a:ext cx="1507806" cy="1546494"/>
          </a:xfrm>
          <a:custGeom>
            <a:avLst/>
            <a:gdLst/>
            <a:ahLst/>
            <a:cxnLst/>
            <a:rect l="l" t="t" r="r" b="b"/>
            <a:pathLst>
              <a:path w="1507806" h="1546494">
                <a:moveTo>
                  <a:pt x="0" y="0"/>
                </a:moveTo>
                <a:lnTo>
                  <a:pt x="1507806" y="0"/>
                </a:lnTo>
                <a:lnTo>
                  <a:pt x="1507806" y="1546494"/>
                </a:lnTo>
                <a:lnTo>
                  <a:pt x="0" y="154649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5707121" y="3946504"/>
            <a:ext cx="11075929" cy="207645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4199"/>
              </a:lnSpc>
            </a:pPr>
            <a:r>
              <a:rPr lang="en-US" sz="2999" spc="-149">
                <a:solidFill>
                  <a:srgbClr val="F8F8F8"/>
                </a:solidFill>
                <a:latin typeface="Arial Nova"/>
                <a:ea typeface="Arial Nova"/>
                <a:cs typeface="Arial Nova"/>
                <a:sym typeface="Arial Nova"/>
              </a:rPr>
              <a:t>Számunkra fontos volt a felhasználók biztonsága, így megoldást kellett találjunk arra, hogy felhasználóinknak ne kelljen ezzel törődnie. Szerencsére a Supabase egy nagyon biztonságos adatbázisnak bizonyult, így ezt a problémát teljesen eltudtuk hárítani.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028700" y="1247775"/>
            <a:ext cx="12604583" cy="11715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691"/>
              </a:lnSpc>
            </a:pPr>
            <a:r>
              <a:rPr lang="en-US" sz="9149" b="1" spc="-731">
                <a:solidFill>
                  <a:srgbClr val="F8F8F8"/>
                </a:solidFill>
                <a:latin typeface="Arial Nova Bold"/>
                <a:ea typeface="Arial Nova Bold"/>
                <a:cs typeface="Arial Nova Bold"/>
                <a:sym typeface="Arial Nova Bold"/>
              </a:rPr>
              <a:t>Problémák és megoldások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2499798" y="4000480"/>
            <a:ext cx="3826448" cy="97472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799"/>
              </a:lnSpc>
            </a:pPr>
            <a:r>
              <a:rPr lang="en-US" sz="3999" b="1" spc="-319">
                <a:solidFill>
                  <a:srgbClr val="F8F8F8"/>
                </a:solidFill>
                <a:latin typeface="Arial Nova Bold"/>
                <a:ea typeface="Arial Nova Bold"/>
                <a:cs typeface="Arial Nova Bold"/>
                <a:sym typeface="Arial Nova Bold"/>
              </a:rPr>
              <a:t>Biztonság</a:t>
            </a:r>
          </a:p>
          <a:p>
            <a:pPr algn="l">
              <a:lnSpc>
                <a:spcPts val="3799"/>
              </a:lnSpc>
            </a:pPr>
            <a:r>
              <a:rPr lang="en-US" sz="3999" b="1" spc="-319">
                <a:solidFill>
                  <a:srgbClr val="F8F8F8"/>
                </a:solidFill>
                <a:latin typeface="Arial Nova Bold"/>
                <a:ea typeface="Arial Nova Bold"/>
                <a:cs typeface="Arial Nova Bold"/>
                <a:sym typeface="Arial Nova Bold"/>
              </a:rPr>
              <a:t>Kezelése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5707121" y="6936116"/>
            <a:ext cx="11075929" cy="207645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4199"/>
              </a:lnSpc>
            </a:pPr>
            <a:r>
              <a:rPr lang="en-US" sz="2999" spc="-149">
                <a:solidFill>
                  <a:srgbClr val="F8F8F8"/>
                </a:solidFill>
                <a:latin typeface="Arial Nova"/>
                <a:ea typeface="Arial Nova"/>
                <a:cs typeface="Arial Nova"/>
                <a:sym typeface="Arial Nova"/>
              </a:rPr>
              <a:t>Ha a felhasználó elveszíti mentését akkor újra kell kezdenie a játékot, viszont mi megoldottuk, hogy mindent a felhőben tároljunk így felhasználóinknak nem kell aggódnia a mentésről, mivel minden felhőben van tárolva.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2499798" y="6990092"/>
            <a:ext cx="3826448" cy="97472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799"/>
              </a:lnSpc>
            </a:pPr>
            <a:r>
              <a:rPr lang="en-US" sz="3999" b="1" spc="-319">
                <a:solidFill>
                  <a:srgbClr val="F8F8F8"/>
                </a:solidFill>
                <a:latin typeface="Arial Nova Bold"/>
                <a:ea typeface="Arial Nova Bold"/>
                <a:cs typeface="Arial Nova Bold"/>
                <a:sym typeface="Arial Nova Bold"/>
              </a:rPr>
              <a:t>Adatok</a:t>
            </a:r>
          </a:p>
          <a:p>
            <a:pPr algn="l">
              <a:lnSpc>
                <a:spcPts val="3799"/>
              </a:lnSpc>
            </a:pPr>
            <a:r>
              <a:rPr lang="en-US" sz="3999" b="1" spc="-319">
                <a:solidFill>
                  <a:srgbClr val="F8F8F8"/>
                </a:solidFill>
                <a:latin typeface="Arial Nova Bold"/>
                <a:ea typeface="Arial Nova Bold"/>
                <a:cs typeface="Arial Nova Bold"/>
                <a:sym typeface="Arial Nova Bold"/>
              </a:rPr>
              <a:t>mentése</a:t>
            </a:r>
          </a:p>
        </p:txBody>
      </p:sp>
      <p:sp>
        <p:nvSpPr>
          <p:cNvPr id="10" name="Freeform 10"/>
          <p:cNvSpPr/>
          <p:nvPr/>
        </p:nvSpPr>
        <p:spPr>
          <a:xfrm rot="-2903202">
            <a:off x="1987504" y="4039524"/>
            <a:ext cx="322624" cy="330902"/>
          </a:xfrm>
          <a:custGeom>
            <a:avLst/>
            <a:gdLst/>
            <a:ahLst/>
            <a:cxnLst/>
            <a:rect l="l" t="t" r="r" b="b"/>
            <a:pathLst>
              <a:path w="322624" h="330902">
                <a:moveTo>
                  <a:pt x="0" y="0"/>
                </a:moveTo>
                <a:lnTo>
                  <a:pt x="322624" y="0"/>
                </a:lnTo>
                <a:lnTo>
                  <a:pt x="322624" y="330902"/>
                </a:lnTo>
                <a:lnTo>
                  <a:pt x="0" y="33090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11" name="Freeform 11"/>
          <p:cNvSpPr/>
          <p:nvPr/>
        </p:nvSpPr>
        <p:spPr>
          <a:xfrm rot="-2903202">
            <a:off x="1987504" y="7021783"/>
            <a:ext cx="322624" cy="330902"/>
          </a:xfrm>
          <a:custGeom>
            <a:avLst/>
            <a:gdLst/>
            <a:ahLst/>
            <a:cxnLst/>
            <a:rect l="l" t="t" r="r" b="b"/>
            <a:pathLst>
              <a:path w="322624" h="330902">
                <a:moveTo>
                  <a:pt x="0" y="0"/>
                </a:moveTo>
                <a:lnTo>
                  <a:pt x="322624" y="0"/>
                </a:lnTo>
                <a:lnTo>
                  <a:pt x="322624" y="330902"/>
                </a:lnTo>
                <a:lnTo>
                  <a:pt x="0" y="33090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12" name="TextBox 12"/>
          <p:cNvSpPr txBox="1"/>
          <p:nvPr/>
        </p:nvSpPr>
        <p:spPr>
          <a:xfrm>
            <a:off x="17259300" y="9210675"/>
            <a:ext cx="152400" cy="200025"/>
          </a:xfrm>
          <a:prstGeom prst="rect">
            <a:avLst/>
          </a:prstGeom>
        </p:spPr>
        <p:txBody>
          <a:bodyPr wrap="none"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F8F8F8"/>
                </a:solidFill>
                <a:latin typeface="Open Sans"/>
                <a:ea typeface="Open Sans"/>
                <a:cs typeface="Open Sans"/>
                <a:sym typeface="Open Sans"/>
              </a:rPr>
              <a:t>4</a:t>
            </a:r>
          </a:p>
        </p:txBody>
      </p:sp>
    </p:spTree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1829" b="-1829"/>
            </a:stretch>
          </a:blipFill>
        </p:spPr>
      </p:sp>
      <p:sp>
        <p:nvSpPr>
          <p:cNvPr id="3" name="TextBox 3"/>
          <p:cNvSpPr txBox="1"/>
          <p:nvPr/>
        </p:nvSpPr>
        <p:spPr>
          <a:xfrm rot="537787">
            <a:off x="14782718" y="-3427106"/>
            <a:ext cx="3213715" cy="66028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4241"/>
              </a:lnSpc>
            </a:pPr>
            <a:r>
              <a:rPr lang="en-US" sz="38744" i="1" spc="-2324">
                <a:solidFill>
                  <a:srgbClr val="F8F8F8"/>
                </a:solidFill>
                <a:latin typeface="Museo Moderno Italics"/>
                <a:ea typeface="Museo Moderno Italics"/>
                <a:cs typeface="Museo Moderno Italics"/>
                <a:sym typeface="Museo Moderno Italics"/>
              </a:rPr>
              <a:t>E</a:t>
            </a:r>
          </a:p>
        </p:txBody>
      </p:sp>
      <p:sp>
        <p:nvSpPr>
          <p:cNvPr id="4" name="Freeform 4"/>
          <p:cNvSpPr/>
          <p:nvPr/>
        </p:nvSpPr>
        <p:spPr>
          <a:xfrm rot="18696798">
            <a:off x="16325617" y="828722"/>
            <a:ext cx="1507806" cy="1546494"/>
          </a:xfrm>
          <a:custGeom>
            <a:avLst/>
            <a:gdLst/>
            <a:ahLst/>
            <a:cxnLst/>
            <a:rect l="l" t="t" r="r" b="b"/>
            <a:pathLst>
              <a:path w="1507806" h="1546494">
                <a:moveTo>
                  <a:pt x="0" y="0"/>
                </a:moveTo>
                <a:lnTo>
                  <a:pt x="1507806" y="0"/>
                </a:lnTo>
                <a:lnTo>
                  <a:pt x="1507806" y="1546494"/>
                </a:lnTo>
                <a:lnTo>
                  <a:pt x="0" y="154649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 rot="-2903202">
            <a:off x="974535" y="4029085"/>
            <a:ext cx="322624" cy="330902"/>
          </a:xfrm>
          <a:custGeom>
            <a:avLst/>
            <a:gdLst/>
            <a:ahLst/>
            <a:cxnLst/>
            <a:rect l="l" t="t" r="r" b="b"/>
            <a:pathLst>
              <a:path w="322624" h="330902">
                <a:moveTo>
                  <a:pt x="0" y="0"/>
                </a:moveTo>
                <a:lnTo>
                  <a:pt x="322623" y="0"/>
                </a:lnTo>
                <a:lnTo>
                  <a:pt x="322623" y="330902"/>
                </a:lnTo>
                <a:lnTo>
                  <a:pt x="0" y="33090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6" name="Freeform 6"/>
          <p:cNvSpPr/>
          <p:nvPr/>
        </p:nvSpPr>
        <p:spPr>
          <a:xfrm>
            <a:off x="7870790" y="3668034"/>
            <a:ext cx="9388510" cy="5474267"/>
          </a:xfrm>
          <a:custGeom>
            <a:avLst/>
            <a:gdLst/>
            <a:ahLst/>
            <a:cxnLst/>
            <a:rect l="l" t="t" r="r" b="b"/>
            <a:pathLst>
              <a:path w="9388510" h="5474267">
                <a:moveTo>
                  <a:pt x="0" y="0"/>
                </a:moveTo>
                <a:lnTo>
                  <a:pt x="9388510" y="0"/>
                </a:lnTo>
                <a:lnTo>
                  <a:pt x="9388510" y="5474267"/>
                </a:lnTo>
                <a:lnTo>
                  <a:pt x="0" y="5474267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</p:sp>
      <p:sp>
        <p:nvSpPr>
          <p:cNvPr id="7" name="TextBox 7"/>
          <p:cNvSpPr txBox="1"/>
          <p:nvPr/>
        </p:nvSpPr>
        <p:spPr>
          <a:xfrm>
            <a:off x="967574" y="5617586"/>
            <a:ext cx="6807966" cy="34682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642"/>
              </a:lnSpc>
            </a:pPr>
            <a:r>
              <a:rPr lang="en-US" sz="3316" spc="-135">
                <a:solidFill>
                  <a:srgbClr val="F8F8F8"/>
                </a:solidFill>
                <a:latin typeface="Arial Nova"/>
                <a:ea typeface="Arial Nova"/>
                <a:cs typeface="Arial Nova"/>
                <a:sym typeface="Arial Nova"/>
              </a:rPr>
              <a:t>Üzemeltesd és fejleszd saját boltodat: töltsd fel a polcokat különféle termékekkel, rendezd át az üzleted, szolgáld ki a változatos vásárlókat, és használd fel a bevételeidet új polcokra, fejlesztésekre és beruházásokra!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028700" y="1215312"/>
            <a:ext cx="7652896" cy="227174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691"/>
              </a:lnSpc>
            </a:pPr>
            <a:r>
              <a:rPr lang="en-US" sz="9149" b="1" spc="-731">
                <a:solidFill>
                  <a:srgbClr val="F8F8F8"/>
                </a:solidFill>
                <a:latin typeface="Arial Nova Bold"/>
                <a:ea typeface="Arial Nova Bold"/>
                <a:cs typeface="Arial Nova Bold"/>
                <a:sym typeface="Arial Nova Bold"/>
              </a:rPr>
              <a:t>Részletesebben a játékról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933450" y="4731815"/>
            <a:ext cx="2954311" cy="78099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700"/>
              </a:lnSpc>
            </a:pPr>
            <a:r>
              <a:rPr lang="en-US" sz="6000" b="1" spc="-480">
                <a:solidFill>
                  <a:srgbClr val="F8F8F8"/>
                </a:solidFill>
                <a:latin typeface="Arial Nova Bold"/>
                <a:ea typeface="Arial Nova Bold"/>
                <a:cs typeface="Arial Nova Bold"/>
                <a:sym typeface="Arial Nova Bold"/>
              </a:rPr>
              <a:t>Miről szól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7259300" y="9210675"/>
            <a:ext cx="152400" cy="200025"/>
          </a:xfrm>
          <a:prstGeom prst="rect">
            <a:avLst/>
          </a:prstGeom>
        </p:spPr>
        <p:txBody>
          <a:bodyPr wrap="none"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F8F8F8"/>
                </a:solidFill>
                <a:latin typeface="Open Sans"/>
                <a:ea typeface="Open Sans"/>
                <a:cs typeface="Open Sans"/>
                <a:sym typeface="Open Sans"/>
              </a:rPr>
              <a:t>5</a:t>
            </a:r>
          </a:p>
        </p:txBody>
      </p:sp>
    </p:spTree>
  </p:cSld>
  <p:clrMapOvr>
    <a:masterClrMapping/>
  </p:clrMapOvr>
  <p:transition spd="slow">
    <p:push dir="u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TextBox 3"/>
          <p:cNvSpPr txBox="1"/>
          <p:nvPr/>
        </p:nvSpPr>
        <p:spPr>
          <a:xfrm rot="-7891318">
            <a:off x="-297034" y="143530"/>
            <a:ext cx="3213715" cy="66028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4241"/>
              </a:lnSpc>
            </a:pPr>
            <a:r>
              <a:rPr lang="en-US" sz="38744" i="1" spc="-2324">
                <a:solidFill>
                  <a:srgbClr val="F8F8F8"/>
                </a:solidFill>
                <a:latin typeface="Museo Moderno Italics"/>
                <a:ea typeface="Museo Moderno Italics"/>
                <a:cs typeface="Museo Moderno Italics"/>
                <a:sym typeface="Museo Moderno Italics"/>
              </a:rPr>
              <a:t>E</a:t>
            </a:r>
          </a:p>
        </p:txBody>
      </p:sp>
      <p:sp>
        <p:nvSpPr>
          <p:cNvPr id="4" name="Freeform 4"/>
          <p:cNvSpPr/>
          <p:nvPr/>
        </p:nvSpPr>
        <p:spPr>
          <a:xfrm rot="10267691">
            <a:off x="1134233" y="923793"/>
            <a:ext cx="1507806" cy="1546494"/>
          </a:xfrm>
          <a:custGeom>
            <a:avLst/>
            <a:gdLst/>
            <a:ahLst/>
            <a:cxnLst/>
            <a:rect l="l" t="t" r="r" b="b"/>
            <a:pathLst>
              <a:path w="1507806" h="1546494">
                <a:moveTo>
                  <a:pt x="0" y="0"/>
                </a:moveTo>
                <a:lnTo>
                  <a:pt x="1507807" y="0"/>
                </a:lnTo>
                <a:lnTo>
                  <a:pt x="1507807" y="1546494"/>
                </a:lnTo>
                <a:lnTo>
                  <a:pt x="0" y="154649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 rot="-2903202">
            <a:off x="8027544" y="1754363"/>
            <a:ext cx="322624" cy="330902"/>
          </a:xfrm>
          <a:custGeom>
            <a:avLst/>
            <a:gdLst/>
            <a:ahLst/>
            <a:cxnLst/>
            <a:rect l="l" t="t" r="r" b="b"/>
            <a:pathLst>
              <a:path w="322624" h="330902">
                <a:moveTo>
                  <a:pt x="0" y="0"/>
                </a:moveTo>
                <a:lnTo>
                  <a:pt x="322624" y="0"/>
                </a:lnTo>
                <a:lnTo>
                  <a:pt x="322624" y="330902"/>
                </a:lnTo>
                <a:lnTo>
                  <a:pt x="0" y="33090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6" name="Freeform 6"/>
          <p:cNvSpPr/>
          <p:nvPr/>
        </p:nvSpPr>
        <p:spPr>
          <a:xfrm rot="-2903202">
            <a:off x="8027544" y="6005722"/>
            <a:ext cx="322624" cy="330902"/>
          </a:xfrm>
          <a:custGeom>
            <a:avLst/>
            <a:gdLst/>
            <a:ahLst/>
            <a:cxnLst/>
            <a:rect l="l" t="t" r="r" b="b"/>
            <a:pathLst>
              <a:path w="322624" h="330902">
                <a:moveTo>
                  <a:pt x="0" y="0"/>
                </a:moveTo>
                <a:lnTo>
                  <a:pt x="322624" y="0"/>
                </a:lnTo>
                <a:lnTo>
                  <a:pt x="322624" y="330902"/>
                </a:lnTo>
                <a:lnTo>
                  <a:pt x="0" y="33090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7" name="TextBox 7"/>
          <p:cNvSpPr txBox="1"/>
          <p:nvPr/>
        </p:nvSpPr>
        <p:spPr>
          <a:xfrm>
            <a:off x="8524456" y="2650064"/>
            <a:ext cx="8734844" cy="207645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4199"/>
              </a:lnSpc>
            </a:pPr>
            <a:r>
              <a:rPr lang="en-US" sz="2999" spc="-149">
                <a:solidFill>
                  <a:srgbClr val="F8F8F8"/>
                </a:solidFill>
                <a:latin typeface="Arial Nova"/>
                <a:ea typeface="Arial Nova"/>
                <a:cs typeface="Arial Nova"/>
                <a:sym typeface="Arial Nova"/>
              </a:rPr>
              <a:t>A játék a Godot 4.3-ra épül, GDScript nyelven. A node-alapú rendszer gyors fejlesztést és rugalmas működést tesz lehetővé, tökéletes 2D szimulációnkoz.</a:t>
            </a:r>
          </a:p>
          <a:p>
            <a:pPr algn="just">
              <a:lnSpc>
                <a:spcPts val="4199"/>
              </a:lnSpc>
            </a:pPr>
            <a:endParaRPr lang="en-US" sz="2999" spc="-149">
              <a:solidFill>
                <a:srgbClr val="F8F8F8"/>
              </a:solidFill>
              <a:latin typeface="Arial Nova"/>
              <a:ea typeface="Arial Nova"/>
              <a:cs typeface="Arial Nova"/>
              <a:sym typeface="Arial Nova"/>
            </a:endParaRPr>
          </a:p>
        </p:txBody>
      </p:sp>
      <p:sp>
        <p:nvSpPr>
          <p:cNvPr id="8" name="TextBox 8"/>
          <p:cNvSpPr txBox="1"/>
          <p:nvPr/>
        </p:nvSpPr>
        <p:spPr>
          <a:xfrm>
            <a:off x="829857" y="6819776"/>
            <a:ext cx="7652896" cy="11715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691"/>
              </a:lnSpc>
            </a:pPr>
            <a:r>
              <a:rPr lang="en-US" sz="9149" b="1" spc="-731">
                <a:solidFill>
                  <a:srgbClr val="F8F8F8"/>
                </a:solidFill>
                <a:latin typeface="Arial Nova Bold"/>
                <a:ea typeface="Arial Nova Bold"/>
                <a:cs typeface="Arial Nova Bold"/>
                <a:sym typeface="Arial Nova Bold"/>
              </a:rPr>
              <a:t>Technológia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8524456" y="6870162"/>
            <a:ext cx="8734844" cy="155257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4199"/>
              </a:lnSpc>
            </a:pPr>
            <a:r>
              <a:rPr lang="en-US" sz="2999" spc="-149">
                <a:solidFill>
                  <a:srgbClr val="F8F8F8"/>
                </a:solidFill>
                <a:latin typeface="Arial Nova"/>
                <a:ea typeface="Arial Nova"/>
                <a:cs typeface="Arial Nova"/>
                <a:sym typeface="Arial Nova"/>
              </a:rPr>
              <a:t>A játék a Supabase REST API-ján keresztül kommunikál. Valós idejű adatküldés, biztonságos tokenes hozzáférés és közvetlen kapcsolat a felhőalapú adatbázissal.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028700" y="7946516"/>
            <a:ext cx="7652896" cy="11715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691"/>
              </a:lnSpc>
            </a:pPr>
            <a:r>
              <a:rPr lang="en-US" sz="9149" b="1" spc="-731">
                <a:solidFill>
                  <a:srgbClr val="F8F8F8"/>
                </a:solidFill>
                <a:latin typeface="Arial Nova Bold"/>
                <a:ea typeface="Arial Nova Bold"/>
                <a:cs typeface="Arial Nova Bold"/>
                <a:sym typeface="Arial Nova Bold"/>
              </a:rPr>
              <a:t>ismertetése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8429206" y="1722964"/>
            <a:ext cx="7520130" cy="49847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799"/>
              </a:lnSpc>
            </a:pPr>
            <a:r>
              <a:rPr lang="en-US" sz="3950" b="1" spc="-319">
                <a:solidFill>
                  <a:srgbClr val="F8F8F8"/>
                </a:solidFill>
                <a:latin typeface="Arial Nova Bold"/>
                <a:ea typeface="Arial Nova Bold"/>
                <a:cs typeface="Arial Nova Bold"/>
                <a:sym typeface="Arial Nova Bold"/>
              </a:rPr>
              <a:t>️ Modern </a:t>
            </a:r>
            <a:r>
              <a:rPr lang="en-US" sz="3950" b="1" spc="-319" err="1">
                <a:solidFill>
                  <a:srgbClr val="F8F8F8"/>
                </a:solidFill>
                <a:latin typeface="Arial Nova Bold"/>
                <a:ea typeface="Arial Nova Bold"/>
                <a:cs typeface="Arial Nova Bold"/>
                <a:sym typeface="Arial Nova Bold"/>
              </a:rPr>
              <a:t>Játékmotor</a:t>
            </a:r>
            <a:endParaRPr lang="en-US" sz="3950" b="1" spc="-319" err="1">
              <a:solidFill>
                <a:srgbClr val="F8F8F8"/>
              </a:solidFill>
              <a:latin typeface="Arial Nova Bold"/>
              <a:ea typeface="Arial Nova Bold"/>
              <a:cs typeface="Arial Nova Bold"/>
            </a:endParaRPr>
          </a:p>
        </p:txBody>
      </p:sp>
      <p:sp>
        <p:nvSpPr>
          <p:cNvPr id="12" name="TextBox 12"/>
          <p:cNvSpPr txBox="1"/>
          <p:nvPr/>
        </p:nvSpPr>
        <p:spPr>
          <a:xfrm>
            <a:off x="8429206" y="5974323"/>
            <a:ext cx="7520130" cy="49847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799"/>
              </a:lnSpc>
            </a:pPr>
            <a:r>
              <a:rPr lang="en-US" sz="3950" b="1" spc="-319">
                <a:solidFill>
                  <a:srgbClr val="F8F8F8"/>
                </a:solidFill>
                <a:latin typeface="Arial Nova Bold"/>
                <a:ea typeface="Arial Nova Bold"/>
                <a:cs typeface="Arial Nova Bold"/>
                <a:sym typeface="Arial Nova Bold"/>
              </a:rPr>
              <a:t> </a:t>
            </a:r>
            <a:r>
              <a:rPr lang="en-US" sz="3950" b="1" spc="-319" err="1">
                <a:solidFill>
                  <a:srgbClr val="F8F8F8"/>
                </a:solidFill>
                <a:latin typeface="Arial Nova Bold"/>
                <a:ea typeface="Arial Nova Bold"/>
                <a:cs typeface="Arial Nova Bold"/>
                <a:sym typeface="Arial Nova Bold"/>
              </a:rPr>
              <a:t>Valós</a:t>
            </a:r>
            <a:r>
              <a:rPr lang="en-US" sz="3950" b="1" spc="-319">
                <a:solidFill>
                  <a:srgbClr val="F8F8F8"/>
                </a:solidFill>
                <a:latin typeface="Arial Nova Bold"/>
                <a:ea typeface="Arial Nova Bold"/>
                <a:cs typeface="Arial Nova Bold"/>
                <a:sym typeface="Arial Nova Bold"/>
              </a:rPr>
              <a:t> </a:t>
            </a:r>
            <a:r>
              <a:rPr lang="en-US" sz="3950" b="1" spc="-319" err="1">
                <a:solidFill>
                  <a:srgbClr val="F8F8F8"/>
                </a:solidFill>
                <a:latin typeface="Arial Nova Bold"/>
                <a:ea typeface="Arial Nova Bold"/>
                <a:cs typeface="Arial Nova Bold"/>
                <a:sym typeface="Arial Nova Bold"/>
              </a:rPr>
              <a:t>idejű</a:t>
            </a:r>
            <a:r>
              <a:rPr lang="en-US" sz="3950" b="1" spc="-319">
                <a:solidFill>
                  <a:srgbClr val="F8F8F8"/>
                </a:solidFill>
                <a:latin typeface="Arial Nova Bold"/>
                <a:ea typeface="Arial Nova Bold"/>
                <a:cs typeface="Arial Nova Bold"/>
                <a:sym typeface="Arial Nova Bold"/>
              </a:rPr>
              <a:t> </a:t>
            </a:r>
            <a:r>
              <a:rPr lang="en-US" sz="3950" b="1" spc="-319" err="1">
                <a:solidFill>
                  <a:srgbClr val="F8F8F8"/>
                </a:solidFill>
                <a:latin typeface="Arial Nova Bold"/>
                <a:ea typeface="Arial Nova Bold"/>
                <a:cs typeface="Arial Nova Bold"/>
                <a:sym typeface="Arial Nova Bold"/>
              </a:rPr>
              <a:t>Adatkapcsolat</a:t>
            </a:r>
            <a:endParaRPr lang="en-US" sz="3950" b="1" spc="-319" err="1">
              <a:solidFill>
                <a:srgbClr val="F8F8F8"/>
              </a:solidFill>
              <a:latin typeface="Arial Nova Bold"/>
              <a:ea typeface="Arial Nova Bold"/>
              <a:cs typeface="Arial Nova Bold"/>
            </a:endParaRPr>
          </a:p>
        </p:txBody>
      </p:sp>
      <p:sp>
        <p:nvSpPr>
          <p:cNvPr id="13" name="TextBox 13"/>
          <p:cNvSpPr txBox="1"/>
          <p:nvPr/>
        </p:nvSpPr>
        <p:spPr>
          <a:xfrm>
            <a:off x="17259300" y="9210675"/>
            <a:ext cx="152400" cy="200025"/>
          </a:xfrm>
          <a:prstGeom prst="rect">
            <a:avLst/>
          </a:prstGeom>
        </p:spPr>
        <p:txBody>
          <a:bodyPr wrap="none"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F8F8F8"/>
                </a:solidFill>
                <a:latin typeface="Open Sans"/>
                <a:ea typeface="Open Sans"/>
                <a:cs typeface="Open Sans"/>
                <a:sym typeface="Open Sans"/>
              </a:rPr>
              <a:t>6</a:t>
            </a:r>
          </a:p>
        </p:txBody>
      </p:sp>
    </p:spTree>
  </p:cSld>
  <p:clrMapOvr>
    <a:masterClrMapping/>
  </p:clrMapOvr>
  <p:transition spd="slow">
    <p:push dir="u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9222" b="-9222"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4426314" y="2109898"/>
            <a:ext cx="9435373" cy="5590458"/>
          </a:xfrm>
          <a:custGeom>
            <a:avLst/>
            <a:gdLst/>
            <a:ahLst/>
            <a:cxnLst/>
            <a:rect l="l" t="t" r="r" b="b"/>
            <a:pathLst>
              <a:path w="9435373" h="5590458">
                <a:moveTo>
                  <a:pt x="0" y="0"/>
                </a:moveTo>
                <a:lnTo>
                  <a:pt x="9435372" y="0"/>
                </a:lnTo>
                <a:lnTo>
                  <a:pt x="9435372" y="5590458"/>
                </a:lnTo>
                <a:lnTo>
                  <a:pt x="0" y="559045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  <a:ln>
            <a:noFill/>
          </a:ln>
        </p:spPr>
      </p:sp>
      <p:sp>
        <p:nvSpPr>
          <p:cNvPr id="4" name="TextBox 4"/>
          <p:cNvSpPr txBox="1"/>
          <p:nvPr/>
        </p:nvSpPr>
        <p:spPr>
          <a:xfrm rot="-7891318">
            <a:off x="-1576068" y="764774"/>
            <a:ext cx="3213715" cy="66028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4241"/>
              </a:lnSpc>
            </a:pPr>
            <a:r>
              <a:rPr lang="en-US" sz="38744" i="1" spc="-2324">
                <a:solidFill>
                  <a:srgbClr val="F8F8F8"/>
                </a:solidFill>
                <a:latin typeface="Museo Moderno Italics"/>
                <a:ea typeface="Museo Moderno Italics"/>
                <a:cs typeface="Museo Moderno Italics"/>
                <a:sym typeface="Museo Moderno Italics"/>
              </a:rPr>
              <a:t>E</a:t>
            </a:r>
          </a:p>
        </p:txBody>
      </p:sp>
      <p:sp>
        <p:nvSpPr>
          <p:cNvPr id="5" name="Freeform 5"/>
          <p:cNvSpPr/>
          <p:nvPr/>
        </p:nvSpPr>
        <p:spPr>
          <a:xfrm rot="10267691">
            <a:off x="-146187" y="1416409"/>
            <a:ext cx="1507806" cy="1546494"/>
          </a:xfrm>
          <a:custGeom>
            <a:avLst/>
            <a:gdLst/>
            <a:ahLst/>
            <a:cxnLst/>
            <a:rect l="l" t="t" r="r" b="b"/>
            <a:pathLst>
              <a:path w="1507806" h="1546494">
                <a:moveTo>
                  <a:pt x="0" y="0"/>
                </a:moveTo>
                <a:lnTo>
                  <a:pt x="1507806" y="0"/>
                </a:lnTo>
                <a:lnTo>
                  <a:pt x="1507806" y="1546494"/>
                </a:lnTo>
                <a:lnTo>
                  <a:pt x="0" y="1546494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6" name="TextBox 6"/>
          <p:cNvSpPr txBox="1"/>
          <p:nvPr/>
        </p:nvSpPr>
        <p:spPr>
          <a:xfrm rot="8318333">
            <a:off x="17106652" y="2452808"/>
            <a:ext cx="3546467" cy="727648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9858"/>
              </a:lnSpc>
            </a:pPr>
            <a:r>
              <a:rPr lang="en-US" sz="42755" i="1" spc="-2565">
                <a:solidFill>
                  <a:srgbClr val="F8F8F8"/>
                </a:solidFill>
                <a:latin typeface="Museo Moderno Italics"/>
                <a:ea typeface="Museo Moderno Italics"/>
                <a:cs typeface="Museo Moderno Italics"/>
                <a:sym typeface="Museo Moderno Italics"/>
              </a:rPr>
              <a:t>E</a:t>
            </a:r>
          </a:p>
        </p:txBody>
      </p:sp>
      <p:sp>
        <p:nvSpPr>
          <p:cNvPr id="7" name="Freeform 7"/>
          <p:cNvSpPr/>
          <p:nvPr/>
        </p:nvSpPr>
        <p:spPr>
          <a:xfrm rot="10267691">
            <a:off x="16128133" y="4602209"/>
            <a:ext cx="1535117" cy="1574506"/>
          </a:xfrm>
          <a:custGeom>
            <a:avLst/>
            <a:gdLst/>
            <a:ahLst/>
            <a:cxnLst/>
            <a:rect l="l" t="t" r="r" b="b"/>
            <a:pathLst>
              <a:path w="1535117" h="1574506">
                <a:moveTo>
                  <a:pt x="0" y="0"/>
                </a:moveTo>
                <a:lnTo>
                  <a:pt x="1535118" y="0"/>
                </a:lnTo>
                <a:lnTo>
                  <a:pt x="1535118" y="1574506"/>
                </a:lnTo>
                <a:lnTo>
                  <a:pt x="0" y="157450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8" name="TextBox 8"/>
          <p:cNvSpPr txBox="1"/>
          <p:nvPr/>
        </p:nvSpPr>
        <p:spPr>
          <a:xfrm>
            <a:off x="5080017" y="552447"/>
            <a:ext cx="8127966" cy="11715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691"/>
              </a:lnSpc>
            </a:pPr>
            <a:r>
              <a:rPr lang="en-US" sz="9149" b="1" spc="-731">
                <a:solidFill>
                  <a:srgbClr val="F8F8F8"/>
                </a:solidFill>
                <a:latin typeface="Arial Nova Bold"/>
                <a:ea typeface="Arial Nova Bold"/>
                <a:cs typeface="Arial Nova Bold"/>
                <a:sym typeface="Arial Nova Bold"/>
              </a:rPr>
              <a:t>Webes megoldás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2492887" y="7928527"/>
            <a:ext cx="13302225" cy="207645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199"/>
              </a:lnSpc>
            </a:pPr>
            <a:r>
              <a:rPr lang="en-US" sz="2999" spc="-149">
                <a:solidFill>
                  <a:srgbClr val="F8F8F8"/>
                </a:solidFill>
                <a:latin typeface="Arial Nova"/>
                <a:ea typeface="Arial Nova"/>
                <a:cs typeface="Arial Nova"/>
                <a:sym typeface="Arial Nova"/>
              </a:rPr>
              <a:t>A Next.js alapú weboldal reszponzív felülettel, valós idejű statisztikákkal és Supabase adatkapcsolattal támogatja a játékot, közösségi funkciókkal és felhasználói visszajelzésekkel kiegészítve.</a:t>
            </a:r>
          </a:p>
          <a:p>
            <a:pPr algn="ctr">
              <a:lnSpc>
                <a:spcPts val="4199"/>
              </a:lnSpc>
            </a:pPr>
            <a:endParaRPr lang="en-US" sz="2999" spc="-149">
              <a:solidFill>
                <a:srgbClr val="F8F8F8"/>
              </a:solidFill>
              <a:latin typeface="Arial Nova"/>
              <a:ea typeface="Arial Nova"/>
              <a:cs typeface="Arial Nova"/>
              <a:sym typeface="Arial Nova"/>
            </a:endParaRPr>
          </a:p>
        </p:txBody>
      </p:sp>
      <p:sp>
        <p:nvSpPr>
          <p:cNvPr id="10" name="TextBox 10"/>
          <p:cNvSpPr txBox="1"/>
          <p:nvPr/>
        </p:nvSpPr>
        <p:spPr>
          <a:xfrm>
            <a:off x="17259300" y="9210675"/>
            <a:ext cx="152400" cy="200025"/>
          </a:xfrm>
          <a:prstGeom prst="rect">
            <a:avLst/>
          </a:prstGeom>
        </p:spPr>
        <p:txBody>
          <a:bodyPr wrap="none"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F8F8F8"/>
                </a:solidFill>
                <a:latin typeface="Open Sans"/>
                <a:ea typeface="Open Sans"/>
                <a:cs typeface="Open Sans"/>
                <a:sym typeface="Open Sans"/>
              </a:rPr>
              <a:t>7</a:t>
            </a:r>
          </a:p>
        </p:txBody>
      </p:sp>
    </p:spTree>
  </p:cSld>
  <p:clrMapOvr>
    <a:masterClrMapping/>
  </p:clrMapOvr>
  <p:transition spd="slow">
    <p:push dir="u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1F1F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 rot="3483114">
            <a:off x="16381225" y="3343187"/>
            <a:ext cx="3213715" cy="66028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4241"/>
              </a:lnSpc>
            </a:pPr>
            <a:r>
              <a:rPr lang="en-US" sz="38744" i="1" spc="-2324">
                <a:solidFill>
                  <a:srgbClr val="1D2024"/>
                </a:solidFill>
                <a:latin typeface="Museo Moderno Italics"/>
                <a:ea typeface="Museo Moderno Italics"/>
                <a:cs typeface="Museo Moderno Italics"/>
                <a:sym typeface="Museo Moderno Italics"/>
              </a:rPr>
              <a:t>E</a:t>
            </a:r>
          </a:p>
        </p:txBody>
      </p:sp>
      <p:sp>
        <p:nvSpPr>
          <p:cNvPr id="3" name="Freeform 3"/>
          <p:cNvSpPr/>
          <p:nvPr/>
        </p:nvSpPr>
        <p:spPr>
          <a:xfrm rot="42124">
            <a:off x="16476251" y="7651597"/>
            <a:ext cx="1507806" cy="1546494"/>
          </a:xfrm>
          <a:custGeom>
            <a:avLst/>
            <a:gdLst/>
            <a:ahLst/>
            <a:cxnLst/>
            <a:rect l="l" t="t" r="r" b="b"/>
            <a:pathLst>
              <a:path w="1507806" h="1546494">
                <a:moveTo>
                  <a:pt x="0" y="0"/>
                </a:moveTo>
                <a:lnTo>
                  <a:pt x="1507806" y="0"/>
                </a:lnTo>
                <a:lnTo>
                  <a:pt x="1507806" y="1546494"/>
                </a:lnTo>
                <a:lnTo>
                  <a:pt x="0" y="154649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 rot="-2903202">
            <a:off x="1054068" y="5599606"/>
            <a:ext cx="322624" cy="330902"/>
          </a:xfrm>
          <a:custGeom>
            <a:avLst/>
            <a:gdLst/>
            <a:ahLst/>
            <a:cxnLst/>
            <a:rect l="l" t="t" r="r" b="b"/>
            <a:pathLst>
              <a:path w="322624" h="330902">
                <a:moveTo>
                  <a:pt x="0" y="0"/>
                </a:moveTo>
                <a:lnTo>
                  <a:pt x="322624" y="0"/>
                </a:lnTo>
                <a:lnTo>
                  <a:pt x="322624" y="330902"/>
                </a:lnTo>
                <a:lnTo>
                  <a:pt x="0" y="33090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 rot="-2903202">
            <a:off x="1054068" y="3551023"/>
            <a:ext cx="322624" cy="330902"/>
          </a:xfrm>
          <a:custGeom>
            <a:avLst/>
            <a:gdLst/>
            <a:ahLst/>
            <a:cxnLst/>
            <a:rect l="l" t="t" r="r" b="b"/>
            <a:pathLst>
              <a:path w="322624" h="330902">
                <a:moveTo>
                  <a:pt x="0" y="0"/>
                </a:moveTo>
                <a:lnTo>
                  <a:pt x="322624" y="0"/>
                </a:lnTo>
                <a:lnTo>
                  <a:pt x="322624" y="330902"/>
                </a:lnTo>
                <a:lnTo>
                  <a:pt x="0" y="33090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6" name="Freeform 6"/>
          <p:cNvSpPr/>
          <p:nvPr/>
        </p:nvSpPr>
        <p:spPr>
          <a:xfrm rot="-2903202">
            <a:off x="1054068" y="1558931"/>
            <a:ext cx="322624" cy="330902"/>
          </a:xfrm>
          <a:custGeom>
            <a:avLst/>
            <a:gdLst/>
            <a:ahLst/>
            <a:cxnLst/>
            <a:rect l="l" t="t" r="r" b="b"/>
            <a:pathLst>
              <a:path w="322624" h="330902">
                <a:moveTo>
                  <a:pt x="0" y="0"/>
                </a:moveTo>
                <a:lnTo>
                  <a:pt x="322624" y="0"/>
                </a:lnTo>
                <a:lnTo>
                  <a:pt x="322624" y="330902"/>
                </a:lnTo>
                <a:lnTo>
                  <a:pt x="0" y="33090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7" name="Freeform 7"/>
          <p:cNvSpPr/>
          <p:nvPr/>
        </p:nvSpPr>
        <p:spPr>
          <a:xfrm>
            <a:off x="10684229" y="138178"/>
            <a:ext cx="4681144" cy="10148822"/>
          </a:xfrm>
          <a:custGeom>
            <a:avLst/>
            <a:gdLst/>
            <a:ahLst/>
            <a:cxnLst/>
            <a:rect l="l" t="t" r="r" b="b"/>
            <a:pathLst>
              <a:path w="4681144" h="10148822">
                <a:moveTo>
                  <a:pt x="0" y="0"/>
                </a:moveTo>
                <a:lnTo>
                  <a:pt x="4681144" y="0"/>
                </a:lnTo>
                <a:lnTo>
                  <a:pt x="4681144" y="10148822"/>
                </a:lnTo>
                <a:lnTo>
                  <a:pt x="0" y="1014882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8" name="TextBox 8"/>
          <p:cNvSpPr txBox="1"/>
          <p:nvPr/>
        </p:nvSpPr>
        <p:spPr>
          <a:xfrm>
            <a:off x="1028700" y="8035112"/>
            <a:ext cx="7652896" cy="11715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691"/>
              </a:lnSpc>
            </a:pPr>
            <a:r>
              <a:rPr lang="en-US" sz="9149" b="1" spc="-731">
                <a:solidFill>
                  <a:srgbClr val="1D2024"/>
                </a:solidFill>
                <a:latin typeface="Arial Nova Bold"/>
                <a:ea typeface="Arial Nova Bold"/>
                <a:cs typeface="Arial Nova Bold"/>
                <a:sym typeface="Arial Nova Bold"/>
              </a:rPr>
              <a:t>Funkcionalitás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484305" y="6240134"/>
            <a:ext cx="7426418" cy="82497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59"/>
              </a:lnSpc>
            </a:pPr>
            <a:r>
              <a:rPr lang="en-US" sz="2399" spc="-119">
                <a:solidFill>
                  <a:srgbClr val="1D2024"/>
                </a:solidFill>
                <a:latin typeface="Arial Nova"/>
                <a:ea typeface="Arial Nova"/>
                <a:cs typeface="Arial Nova"/>
                <a:sym typeface="Arial Nova"/>
              </a:rPr>
              <a:t>Oldalunk </a:t>
            </a:r>
            <a:r>
              <a:rPr lang="en-US" sz="2399" b="1" spc="-119">
                <a:solidFill>
                  <a:srgbClr val="1D2024"/>
                </a:solidFill>
                <a:latin typeface="Arial Nova Bold"/>
                <a:ea typeface="Arial Nova Bold"/>
                <a:cs typeface="Arial Nova Bold"/>
                <a:sym typeface="Arial Nova Bold"/>
              </a:rPr>
              <a:t>kompatibilis </a:t>
            </a:r>
            <a:r>
              <a:rPr lang="en-US" sz="2399" spc="-119">
                <a:solidFill>
                  <a:srgbClr val="1D2024"/>
                </a:solidFill>
                <a:latin typeface="Arial Nova"/>
                <a:ea typeface="Arial Nova"/>
                <a:cs typeface="Arial Nova"/>
                <a:sym typeface="Arial Nova"/>
              </a:rPr>
              <a:t>bármilyen rendszerrel és képernyőaránnyal, emiatt teljesen reszponzív.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484305" y="5568208"/>
            <a:ext cx="5262019" cy="49847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799"/>
              </a:lnSpc>
            </a:pPr>
            <a:r>
              <a:rPr lang="en-US" sz="3999" b="1" spc="-319">
                <a:solidFill>
                  <a:srgbClr val="1D2024"/>
                </a:solidFill>
                <a:latin typeface="Arial Nova Bold"/>
                <a:ea typeface="Arial Nova Bold"/>
                <a:cs typeface="Arial Nova Bold"/>
                <a:sym typeface="Arial Nova Bold"/>
              </a:rPr>
              <a:t>Teljes reszponzivitás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484305" y="4191552"/>
            <a:ext cx="7426418" cy="82497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59"/>
              </a:lnSpc>
            </a:pPr>
            <a:r>
              <a:rPr lang="en-US" sz="2399" spc="-119">
                <a:solidFill>
                  <a:srgbClr val="1D2024"/>
                </a:solidFill>
                <a:latin typeface="Arial Nova"/>
                <a:ea typeface="Arial Nova"/>
                <a:cs typeface="Arial Nova"/>
                <a:sym typeface="Arial Nova"/>
              </a:rPr>
              <a:t>Felhasználóink adataikat bármikor </a:t>
            </a:r>
            <a:r>
              <a:rPr lang="en-US" sz="2399" b="1" spc="-119">
                <a:solidFill>
                  <a:srgbClr val="1D2024"/>
                </a:solidFill>
                <a:latin typeface="Arial Nova Bold"/>
                <a:ea typeface="Arial Nova Bold"/>
                <a:cs typeface="Arial Nova Bold"/>
                <a:sym typeface="Arial Nova Bold"/>
              </a:rPr>
              <a:t>modosíthatják </a:t>
            </a:r>
            <a:r>
              <a:rPr lang="en-US" sz="2399" spc="-119">
                <a:solidFill>
                  <a:srgbClr val="1D2024"/>
                </a:solidFill>
                <a:latin typeface="Arial Nova"/>
                <a:ea typeface="Arial Nova"/>
                <a:cs typeface="Arial Nova"/>
                <a:sym typeface="Arial Nova"/>
              </a:rPr>
              <a:t>weboldalunkon keresztül amikor csak akarják.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1484305" y="3519625"/>
            <a:ext cx="7028875" cy="49847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799"/>
              </a:lnSpc>
            </a:pPr>
            <a:r>
              <a:rPr lang="en-US" sz="3999" b="1" spc="-319">
                <a:solidFill>
                  <a:srgbClr val="1D2024"/>
                </a:solidFill>
                <a:latin typeface="Arial Nova Bold"/>
                <a:ea typeface="Arial Nova Bold"/>
                <a:cs typeface="Arial Nova Bold"/>
                <a:sym typeface="Arial Nova Bold"/>
              </a:rPr>
              <a:t>Felhasználói beállítások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1484305" y="2199459"/>
            <a:ext cx="7426418" cy="82497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359"/>
              </a:lnSpc>
            </a:pPr>
            <a:r>
              <a:rPr lang="en-US" sz="2399" spc="-119">
                <a:solidFill>
                  <a:srgbClr val="1D2024"/>
                </a:solidFill>
                <a:latin typeface="Arial Nova"/>
                <a:ea typeface="Arial Nova"/>
                <a:cs typeface="Arial Nova"/>
                <a:sym typeface="Arial Nova"/>
              </a:rPr>
              <a:t>A felhasználói adatok </a:t>
            </a:r>
            <a:r>
              <a:rPr lang="en-US" sz="2399" b="1" spc="-119">
                <a:solidFill>
                  <a:srgbClr val="1D2024"/>
                </a:solidFill>
                <a:latin typeface="Arial Nova Bold"/>
                <a:ea typeface="Arial Nova Bold"/>
                <a:cs typeface="Arial Nova Bold"/>
                <a:sym typeface="Arial Nova Bold"/>
              </a:rPr>
              <a:t>Encryptelve</a:t>
            </a:r>
            <a:r>
              <a:rPr lang="en-US" sz="2399" spc="-119">
                <a:solidFill>
                  <a:srgbClr val="1D2024"/>
                </a:solidFill>
                <a:latin typeface="Arial Nova"/>
                <a:ea typeface="Arial Nova"/>
                <a:cs typeface="Arial Nova"/>
                <a:sym typeface="Arial Nova"/>
              </a:rPr>
              <a:t> vannak és valós idejű kapcsolat van az oldal és az adatbázis között.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1484305" y="1527533"/>
            <a:ext cx="8387091" cy="49847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799"/>
              </a:lnSpc>
            </a:pPr>
            <a:r>
              <a:rPr lang="en-US" sz="3999" b="1" spc="-319">
                <a:solidFill>
                  <a:srgbClr val="1D2024"/>
                </a:solidFill>
                <a:latin typeface="Arial Nova Bold"/>
                <a:ea typeface="Arial Nova Bold"/>
                <a:cs typeface="Arial Nova Bold"/>
                <a:sym typeface="Arial Nova Bold"/>
              </a:rPr>
              <a:t>Biztonság és rugalmasság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17259300" y="9210675"/>
            <a:ext cx="152400" cy="200025"/>
          </a:xfrm>
          <a:prstGeom prst="rect">
            <a:avLst/>
          </a:prstGeom>
        </p:spPr>
        <p:txBody>
          <a:bodyPr wrap="none"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1D2024"/>
                </a:solidFill>
                <a:latin typeface="Open Sans"/>
                <a:ea typeface="Open Sans"/>
                <a:cs typeface="Open Sans"/>
                <a:sym typeface="Open Sans"/>
              </a:rPr>
              <a:t>8</a:t>
            </a:r>
          </a:p>
        </p:txBody>
      </p:sp>
    </p:spTree>
  </p:cSld>
  <p:clrMapOvr>
    <a:masterClrMapping/>
  </p:clrMapOvr>
  <p:transition spd="slow">
    <p:push dir="u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9222" b="-9222"/>
            </a:stretch>
          </a:blipFill>
        </p:spPr>
      </p:sp>
      <p:sp>
        <p:nvSpPr>
          <p:cNvPr id="3" name="TextBox 3"/>
          <p:cNvSpPr txBox="1"/>
          <p:nvPr/>
        </p:nvSpPr>
        <p:spPr>
          <a:xfrm rot="537787">
            <a:off x="14782718" y="-3427106"/>
            <a:ext cx="3213715" cy="66028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4241"/>
              </a:lnSpc>
            </a:pPr>
            <a:r>
              <a:rPr lang="en-US" sz="38744" i="1" spc="-2324">
                <a:solidFill>
                  <a:srgbClr val="F8F8F8"/>
                </a:solidFill>
                <a:latin typeface="Museo Moderno Italics"/>
                <a:ea typeface="Museo Moderno Italics"/>
                <a:cs typeface="Museo Moderno Italics"/>
                <a:sym typeface="Museo Moderno Italics"/>
              </a:rPr>
              <a:t>E</a:t>
            </a:r>
          </a:p>
        </p:txBody>
      </p:sp>
      <p:sp>
        <p:nvSpPr>
          <p:cNvPr id="4" name="Freeform 4"/>
          <p:cNvSpPr/>
          <p:nvPr/>
        </p:nvSpPr>
        <p:spPr>
          <a:xfrm rot="18696798">
            <a:off x="16397959" y="901063"/>
            <a:ext cx="1507806" cy="1546494"/>
          </a:xfrm>
          <a:custGeom>
            <a:avLst/>
            <a:gdLst/>
            <a:ahLst/>
            <a:cxnLst/>
            <a:rect l="l" t="t" r="r" b="b"/>
            <a:pathLst>
              <a:path w="1507806" h="1546494">
                <a:moveTo>
                  <a:pt x="0" y="0"/>
                </a:moveTo>
                <a:lnTo>
                  <a:pt x="1507806" y="0"/>
                </a:lnTo>
                <a:lnTo>
                  <a:pt x="1507806" y="1546494"/>
                </a:lnTo>
                <a:lnTo>
                  <a:pt x="0" y="154649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 rot="-2903202">
            <a:off x="5649331" y="3558700"/>
            <a:ext cx="322624" cy="330902"/>
          </a:xfrm>
          <a:custGeom>
            <a:avLst/>
            <a:gdLst/>
            <a:ahLst/>
            <a:cxnLst/>
            <a:rect l="l" t="t" r="r" b="b"/>
            <a:pathLst>
              <a:path w="322624" h="330902">
                <a:moveTo>
                  <a:pt x="0" y="0"/>
                </a:moveTo>
                <a:lnTo>
                  <a:pt x="322624" y="0"/>
                </a:lnTo>
                <a:lnTo>
                  <a:pt x="322624" y="330902"/>
                </a:lnTo>
                <a:lnTo>
                  <a:pt x="0" y="33090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6" name="Freeform 6"/>
          <p:cNvSpPr/>
          <p:nvPr/>
        </p:nvSpPr>
        <p:spPr>
          <a:xfrm rot="-2903202">
            <a:off x="5649331" y="6475693"/>
            <a:ext cx="322624" cy="330902"/>
          </a:xfrm>
          <a:custGeom>
            <a:avLst/>
            <a:gdLst/>
            <a:ahLst/>
            <a:cxnLst/>
            <a:rect l="l" t="t" r="r" b="b"/>
            <a:pathLst>
              <a:path w="322624" h="330902">
                <a:moveTo>
                  <a:pt x="0" y="0"/>
                </a:moveTo>
                <a:lnTo>
                  <a:pt x="322624" y="0"/>
                </a:lnTo>
                <a:lnTo>
                  <a:pt x="322624" y="330902"/>
                </a:lnTo>
                <a:lnTo>
                  <a:pt x="0" y="33090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7" name="Freeform 7"/>
          <p:cNvSpPr/>
          <p:nvPr/>
        </p:nvSpPr>
        <p:spPr>
          <a:xfrm rot="-629399">
            <a:off x="1214812" y="3504834"/>
            <a:ext cx="1508200" cy="2182921"/>
          </a:xfrm>
          <a:custGeom>
            <a:avLst/>
            <a:gdLst/>
            <a:ahLst/>
            <a:cxnLst/>
            <a:rect l="l" t="t" r="r" b="b"/>
            <a:pathLst>
              <a:path w="1508200" h="2182921">
                <a:moveTo>
                  <a:pt x="0" y="0"/>
                </a:moveTo>
                <a:lnTo>
                  <a:pt x="1508200" y="0"/>
                </a:lnTo>
                <a:lnTo>
                  <a:pt x="1508200" y="2182921"/>
                </a:lnTo>
                <a:lnTo>
                  <a:pt x="0" y="2182921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sp>
        <p:nvSpPr>
          <p:cNvPr id="8" name="Freeform 8"/>
          <p:cNvSpPr/>
          <p:nvPr/>
        </p:nvSpPr>
        <p:spPr>
          <a:xfrm rot="753788">
            <a:off x="2841109" y="5960958"/>
            <a:ext cx="1727911" cy="2821079"/>
          </a:xfrm>
          <a:custGeom>
            <a:avLst/>
            <a:gdLst/>
            <a:ahLst/>
            <a:cxnLst/>
            <a:rect l="l" t="t" r="r" b="b"/>
            <a:pathLst>
              <a:path w="1727911" h="2821079">
                <a:moveTo>
                  <a:pt x="0" y="0"/>
                </a:moveTo>
                <a:lnTo>
                  <a:pt x="1727911" y="0"/>
                </a:lnTo>
                <a:lnTo>
                  <a:pt x="1727911" y="2821079"/>
                </a:lnTo>
                <a:lnTo>
                  <a:pt x="0" y="2821079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</p:sp>
      <p:sp>
        <p:nvSpPr>
          <p:cNvPr id="9" name="TextBox 9"/>
          <p:cNvSpPr txBox="1"/>
          <p:nvPr/>
        </p:nvSpPr>
        <p:spPr>
          <a:xfrm>
            <a:off x="6088121" y="4329594"/>
            <a:ext cx="11075929" cy="102870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4199"/>
              </a:lnSpc>
            </a:pPr>
            <a:r>
              <a:rPr lang="en-US" sz="2999" spc="-149">
                <a:solidFill>
                  <a:srgbClr val="F8F8F8"/>
                </a:solidFill>
                <a:latin typeface="Arial Nova"/>
                <a:ea typeface="Arial Nova"/>
                <a:cs typeface="Arial Nova"/>
                <a:sym typeface="Arial Nova"/>
              </a:rPr>
              <a:t>Minden technikai kihívást önállóan kezeltünk, a játék és weboldal teljes integrációjától az adatbázis-kapcsolatig.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028700" y="1249221"/>
            <a:ext cx="7652896" cy="11715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691"/>
              </a:lnSpc>
            </a:pPr>
            <a:r>
              <a:rPr lang="en-US" sz="9149" b="1" spc="-731">
                <a:solidFill>
                  <a:srgbClr val="F8F8F8"/>
                </a:solidFill>
                <a:latin typeface="Arial Nova Bold"/>
                <a:ea typeface="Arial Nova Bold"/>
                <a:cs typeface="Arial Nova Bold"/>
                <a:sym typeface="Arial Nova Bold"/>
              </a:rPr>
              <a:t>Összegezve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6088121" y="3527301"/>
            <a:ext cx="6984704" cy="49847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799"/>
              </a:lnSpc>
            </a:pPr>
            <a:r>
              <a:rPr lang="en-US" sz="3999" b="1" spc="-319">
                <a:solidFill>
                  <a:srgbClr val="F8F8F8"/>
                </a:solidFill>
                <a:latin typeface="Arial Nova Bold"/>
                <a:ea typeface="Arial Nova Bold"/>
                <a:cs typeface="Arial Nova Bold"/>
                <a:sym typeface="Arial Nova Bold"/>
              </a:rPr>
              <a:t>Megoldásközpontú fejlesztés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6088121" y="7245376"/>
            <a:ext cx="11075929" cy="155257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4199"/>
              </a:lnSpc>
            </a:pPr>
            <a:r>
              <a:rPr lang="en-US" sz="2999" spc="-149">
                <a:solidFill>
                  <a:srgbClr val="F8F8F8"/>
                </a:solidFill>
                <a:latin typeface="Arial Nova"/>
                <a:ea typeface="Arial Nova"/>
                <a:cs typeface="Arial Nova"/>
                <a:sym typeface="Arial Nova"/>
              </a:rPr>
              <a:t>A projekt során mélyebb tapasztalatot szereztünk játékfejlesztésben, valós idejű rendszerekben és modern webes technológiákban.</a:t>
            </a:r>
          </a:p>
          <a:p>
            <a:pPr algn="just">
              <a:lnSpc>
                <a:spcPts val="4199"/>
              </a:lnSpc>
            </a:pPr>
            <a:endParaRPr lang="en-US" sz="2999" spc="-149">
              <a:solidFill>
                <a:srgbClr val="F8F8F8"/>
              </a:solidFill>
              <a:latin typeface="Arial Nova"/>
              <a:ea typeface="Arial Nova"/>
              <a:cs typeface="Arial Nova"/>
              <a:sym typeface="Arial Nova"/>
            </a:endParaRPr>
          </a:p>
        </p:txBody>
      </p:sp>
      <p:sp>
        <p:nvSpPr>
          <p:cNvPr id="13" name="TextBox 13"/>
          <p:cNvSpPr txBox="1"/>
          <p:nvPr/>
        </p:nvSpPr>
        <p:spPr>
          <a:xfrm>
            <a:off x="6088121" y="6442102"/>
            <a:ext cx="6220068" cy="49847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799"/>
              </a:lnSpc>
            </a:pPr>
            <a:r>
              <a:rPr lang="en-US" sz="3999" b="1" spc="-319">
                <a:solidFill>
                  <a:srgbClr val="F8F8F8"/>
                </a:solidFill>
                <a:latin typeface="Arial Nova Bold"/>
                <a:ea typeface="Arial Nova Bold"/>
                <a:cs typeface="Arial Nova Bold"/>
                <a:sym typeface="Arial Nova Bold"/>
              </a:rPr>
              <a:t>Tapasztalatszerzés és fejlődés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17259300" y="9210675"/>
            <a:ext cx="152400" cy="200025"/>
          </a:xfrm>
          <a:prstGeom prst="rect">
            <a:avLst/>
          </a:prstGeom>
        </p:spPr>
        <p:txBody>
          <a:bodyPr wrap="none"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F8F8F8"/>
                </a:solidFill>
                <a:latin typeface="Open Sans"/>
                <a:ea typeface="Open Sans"/>
                <a:cs typeface="Open Sans"/>
                <a:sym typeface="Open Sans"/>
              </a:rPr>
              <a:t>9</a:t>
            </a:r>
          </a:p>
        </p:txBody>
      </p:sp>
    </p:spTree>
  </p:cSld>
  <p:clrMapOvr>
    <a:masterClrMapping/>
  </p:clrMapOvr>
  <p:transition spd="slow">
    <p:push dir="u"/>
  </p:transition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Custom</PresentationFormat>
  <Slides>12</Slides>
  <Notes>0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3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Shopventure</dc:title>
  <cp:revision>3</cp:revision>
  <dcterms:created xsi:type="dcterms:W3CDTF">2006-08-16T00:00:00Z</dcterms:created>
  <dcterms:modified xsi:type="dcterms:W3CDTF">2025-03-31T10:42:26Z</dcterms:modified>
  <dc:identifier>DAGjGwQaFck</dc:identifier>
</cp:coreProperties>
</file>

<file path=docProps/thumbnail.jpeg>
</file>